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70" r:id="rId4"/>
    <p:sldId id="261" r:id="rId5"/>
    <p:sldId id="263" r:id="rId6"/>
    <p:sldId id="271" r:id="rId7"/>
    <p:sldId id="262" r:id="rId8"/>
    <p:sldId id="266" r:id="rId9"/>
    <p:sldId id="260" r:id="rId10"/>
    <p:sldId id="264" r:id="rId11"/>
    <p:sldId id="265" r:id="rId12"/>
    <p:sldId id="267" r:id="rId13"/>
    <p:sldId id="269"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A4E9F0D-9861-3B19-B303-FDE35E1A32B4}" name="Cathy Schassberger" initials="CS" userId="596697a6f94d27ed"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905" autoAdjust="0"/>
    <p:restoredTop sz="96723" autoAdjust="0"/>
  </p:normalViewPr>
  <p:slideViewPr>
    <p:cSldViewPr snapToGrid="0">
      <p:cViewPr varScale="1">
        <p:scale>
          <a:sx n="123" d="100"/>
          <a:sy n="123" d="100"/>
        </p:scale>
        <p:origin x="15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thy Schassberger" userId="596697a6f94d27ed" providerId="LiveId" clId="{257AD596-F923-4D4E-87C0-CE5A9E6AB1BA}"/>
    <pc:docChg chg="delSld">
      <pc:chgData name="Cathy Schassberger" userId="596697a6f94d27ed" providerId="LiveId" clId="{257AD596-F923-4D4E-87C0-CE5A9E6AB1BA}" dt="2024-12-18T02:20:27.923" v="3" actId="2696"/>
      <pc:docMkLst>
        <pc:docMk/>
      </pc:docMkLst>
      <pc:sldChg chg="del">
        <pc:chgData name="Cathy Schassberger" userId="596697a6f94d27ed" providerId="LiveId" clId="{257AD596-F923-4D4E-87C0-CE5A9E6AB1BA}" dt="2024-12-18T02:20:14.944" v="0" actId="2696"/>
        <pc:sldMkLst>
          <pc:docMk/>
          <pc:sldMk cId="4008179775" sldId="272"/>
        </pc:sldMkLst>
      </pc:sldChg>
      <pc:sldChg chg="del">
        <pc:chgData name="Cathy Schassberger" userId="596697a6f94d27ed" providerId="LiveId" clId="{257AD596-F923-4D4E-87C0-CE5A9E6AB1BA}" dt="2024-12-18T02:20:18.378" v="1" actId="2696"/>
        <pc:sldMkLst>
          <pc:docMk/>
          <pc:sldMk cId="2842943968" sldId="273"/>
        </pc:sldMkLst>
      </pc:sldChg>
      <pc:sldChg chg="del">
        <pc:chgData name="Cathy Schassberger" userId="596697a6f94d27ed" providerId="LiveId" clId="{257AD596-F923-4D4E-87C0-CE5A9E6AB1BA}" dt="2024-12-18T02:20:22.284" v="2" actId="2696"/>
        <pc:sldMkLst>
          <pc:docMk/>
          <pc:sldMk cId="2277747544" sldId="274"/>
        </pc:sldMkLst>
      </pc:sldChg>
      <pc:sldChg chg="del">
        <pc:chgData name="Cathy Schassberger" userId="596697a6f94d27ed" providerId="LiveId" clId="{257AD596-F923-4D4E-87C0-CE5A9E6AB1BA}" dt="2024-12-18T02:20:27.923" v="3" actId="2696"/>
        <pc:sldMkLst>
          <pc:docMk/>
          <pc:sldMk cId="2935579775" sldId="275"/>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9B0F5-32AF-6893-5C0D-B7DD3EAD48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DCE4EBF-215B-C18A-C0AE-005A3340FA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C3E3D6D-8253-E06E-543F-E583809AAC88}"/>
              </a:ext>
            </a:extLst>
          </p:cNvPr>
          <p:cNvSpPr>
            <a:spLocks noGrp="1"/>
          </p:cNvSpPr>
          <p:nvPr>
            <p:ph type="dt" sz="half" idx="10"/>
          </p:nvPr>
        </p:nvSpPr>
        <p:spPr/>
        <p:txBody>
          <a:bodyPr/>
          <a:lstStyle/>
          <a:p>
            <a:fld id="{C1048692-5E9C-4355-A1B6-5132D34013E9}" type="datetimeFigureOut">
              <a:rPr lang="en-US" smtClean="0"/>
              <a:t>12/17/2024</a:t>
            </a:fld>
            <a:endParaRPr lang="en-US"/>
          </a:p>
        </p:txBody>
      </p:sp>
      <p:sp>
        <p:nvSpPr>
          <p:cNvPr id="5" name="Footer Placeholder 4">
            <a:extLst>
              <a:ext uri="{FF2B5EF4-FFF2-40B4-BE49-F238E27FC236}">
                <a16:creationId xmlns:a16="http://schemas.microsoft.com/office/drawing/2014/main" id="{838A84EB-43A8-B7E9-98A1-430F922C34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945073-B133-FADB-F5BF-3E07C8AEC2BA}"/>
              </a:ext>
            </a:extLst>
          </p:cNvPr>
          <p:cNvSpPr>
            <a:spLocks noGrp="1"/>
          </p:cNvSpPr>
          <p:nvPr>
            <p:ph type="sldNum" sz="quarter" idx="12"/>
          </p:nvPr>
        </p:nvSpPr>
        <p:spPr/>
        <p:txBody>
          <a:bodyPr/>
          <a:lstStyle/>
          <a:p>
            <a:fld id="{C4166514-2C84-4966-8B24-CB4F12D4CDF3}" type="slidenum">
              <a:rPr lang="en-US" smtClean="0"/>
              <a:t>‹#›</a:t>
            </a:fld>
            <a:endParaRPr lang="en-US"/>
          </a:p>
        </p:txBody>
      </p:sp>
    </p:spTree>
    <p:extLst>
      <p:ext uri="{BB962C8B-B14F-4D97-AF65-F5344CB8AC3E}">
        <p14:creationId xmlns:p14="http://schemas.microsoft.com/office/powerpoint/2010/main" val="42054221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3BA38-21E6-DB01-5CC5-3B1A8DC184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E34D8B9-7564-B64A-AA05-D57D3729B29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2DD601-A466-AB97-CB46-3B692546E6E1}"/>
              </a:ext>
            </a:extLst>
          </p:cNvPr>
          <p:cNvSpPr>
            <a:spLocks noGrp="1"/>
          </p:cNvSpPr>
          <p:nvPr>
            <p:ph type="dt" sz="half" idx="10"/>
          </p:nvPr>
        </p:nvSpPr>
        <p:spPr/>
        <p:txBody>
          <a:bodyPr/>
          <a:lstStyle/>
          <a:p>
            <a:fld id="{C1048692-5E9C-4355-A1B6-5132D34013E9}" type="datetimeFigureOut">
              <a:rPr lang="en-US" smtClean="0"/>
              <a:t>12/17/2024</a:t>
            </a:fld>
            <a:endParaRPr lang="en-US"/>
          </a:p>
        </p:txBody>
      </p:sp>
      <p:sp>
        <p:nvSpPr>
          <p:cNvPr id="5" name="Footer Placeholder 4">
            <a:extLst>
              <a:ext uri="{FF2B5EF4-FFF2-40B4-BE49-F238E27FC236}">
                <a16:creationId xmlns:a16="http://schemas.microsoft.com/office/drawing/2014/main" id="{9965ACA9-A4EB-CA25-DA06-55A3A4E301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80A340-19E1-0E9C-7FC1-100DE68E6EDF}"/>
              </a:ext>
            </a:extLst>
          </p:cNvPr>
          <p:cNvSpPr>
            <a:spLocks noGrp="1"/>
          </p:cNvSpPr>
          <p:nvPr>
            <p:ph type="sldNum" sz="quarter" idx="12"/>
          </p:nvPr>
        </p:nvSpPr>
        <p:spPr/>
        <p:txBody>
          <a:bodyPr/>
          <a:lstStyle/>
          <a:p>
            <a:fld id="{C4166514-2C84-4966-8B24-CB4F12D4CDF3}" type="slidenum">
              <a:rPr lang="en-US" smtClean="0"/>
              <a:t>‹#›</a:t>
            </a:fld>
            <a:endParaRPr lang="en-US"/>
          </a:p>
        </p:txBody>
      </p:sp>
    </p:spTree>
    <p:extLst>
      <p:ext uri="{BB962C8B-B14F-4D97-AF65-F5344CB8AC3E}">
        <p14:creationId xmlns:p14="http://schemas.microsoft.com/office/powerpoint/2010/main" val="4220329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D6D9AE-948C-25AF-7EBF-1A349F72A2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690D1C-B125-D689-F76C-086EB55E99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6D3BFD-631E-9DC3-8CA4-31F5D35B0427}"/>
              </a:ext>
            </a:extLst>
          </p:cNvPr>
          <p:cNvSpPr>
            <a:spLocks noGrp="1"/>
          </p:cNvSpPr>
          <p:nvPr>
            <p:ph type="dt" sz="half" idx="10"/>
          </p:nvPr>
        </p:nvSpPr>
        <p:spPr/>
        <p:txBody>
          <a:bodyPr/>
          <a:lstStyle/>
          <a:p>
            <a:fld id="{C1048692-5E9C-4355-A1B6-5132D34013E9}" type="datetimeFigureOut">
              <a:rPr lang="en-US" smtClean="0"/>
              <a:t>12/17/2024</a:t>
            </a:fld>
            <a:endParaRPr lang="en-US"/>
          </a:p>
        </p:txBody>
      </p:sp>
      <p:sp>
        <p:nvSpPr>
          <p:cNvPr id="5" name="Footer Placeholder 4">
            <a:extLst>
              <a:ext uri="{FF2B5EF4-FFF2-40B4-BE49-F238E27FC236}">
                <a16:creationId xmlns:a16="http://schemas.microsoft.com/office/drawing/2014/main" id="{133FFCFC-036D-D66C-381B-9A8085BF98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F60718-2684-A333-6123-12B070662C7D}"/>
              </a:ext>
            </a:extLst>
          </p:cNvPr>
          <p:cNvSpPr>
            <a:spLocks noGrp="1"/>
          </p:cNvSpPr>
          <p:nvPr>
            <p:ph type="sldNum" sz="quarter" idx="12"/>
          </p:nvPr>
        </p:nvSpPr>
        <p:spPr/>
        <p:txBody>
          <a:bodyPr/>
          <a:lstStyle/>
          <a:p>
            <a:fld id="{C4166514-2C84-4966-8B24-CB4F12D4CDF3}" type="slidenum">
              <a:rPr lang="en-US" smtClean="0"/>
              <a:t>‹#›</a:t>
            </a:fld>
            <a:endParaRPr lang="en-US"/>
          </a:p>
        </p:txBody>
      </p:sp>
    </p:spTree>
    <p:extLst>
      <p:ext uri="{BB962C8B-B14F-4D97-AF65-F5344CB8AC3E}">
        <p14:creationId xmlns:p14="http://schemas.microsoft.com/office/powerpoint/2010/main" val="3198554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8FF54-477C-A30B-009C-82CAA348E9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FE0A52-C68F-4F42-8705-1ABCCA54B2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5997BF-C85E-72E6-120A-1AA8BDDBF726}"/>
              </a:ext>
            </a:extLst>
          </p:cNvPr>
          <p:cNvSpPr>
            <a:spLocks noGrp="1"/>
          </p:cNvSpPr>
          <p:nvPr>
            <p:ph type="dt" sz="half" idx="10"/>
          </p:nvPr>
        </p:nvSpPr>
        <p:spPr/>
        <p:txBody>
          <a:bodyPr/>
          <a:lstStyle/>
          <a:p>
            <a:fld id="{C1048692-5E9C-4355-A1B6-5132D34013E9}" type="datetimeFigureOut">
              <a:rPr lang="en-US" smtClean="0"/>
              <a:t>12/17/2024</a:t>
            </a:fld>
            <a:endParaRPr lang="en-US"/>
          </a:p>
        </p:txBody>
      </p:sp>
      <p:sp>
        <p:nvSpPr>
          <p:cNvPr id="5" name="Footer Placeholder 4">
            <a:extLst>
              <a:ext uri="{FF2B5EF4-FFF2-40B4-BE49-F238E27FC236}">
                <a16:creationId xmlns:a16="http://schemas.microsoft.com/office/drawing/2014/main" id="{B1A57FE1-49C8-EF8F-67BE-B5867C62C2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ABA359-73E3-C7FD-E05A-FF1666B4DB12}"/>
              </a:ext>
            </a:extLst>
          </p:cNvPr>
          <p:cNvSpPr>
            <a:spLocks noGrp="1"/>
          </p:cNvSpPr>
          <p:nvPr>
            <p:ph type="sldNum" sz="quarter" idx="12"/>
          </p:nvPr>
        </p:nvSpPr>
        <p:spPr/>
        <p:txBody>
          <a:bodyPr/>
          <a:lstStyle/>
          <a:p>
            <a:fld id="{C4166514-2C84-4966-8B24-CB4F12D4CDF3}" type="slidenum">
              <a:rPr lang="en-US" smtClean="0"/>
              <a:t>‹#›</a:t>
            </a:fld>
            <a:endParaRPr lang="en-US"/>
          </a:p>
        </p:txBody>
      </p:sp>
    </p:spTree>
    <p:extLst>
      <p:ext uri="{BB962C8B-B14F-4D97-AF65-F5344CB8AC3E}">
        <p14:creationId xmlns:p14="http://schemas.microsoft.com/office/powerpoint/2010/main" val="628553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8595D-2C6C-24DE-B64E-A966CA4A59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AE90D91-3E7D-3175-3B54-6CB761DFE3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21EEC9E-66F6-4B6B-DD17-9EE5EF5DA2D2}"/>
              </a:ext>
            </a:extLst>
          </p:cNvPr>
          <p:cNvSpPr>
            <a:spLocks noGrp="1"/>
          </p:cNvSpPr>
          <p:nvPr>
            <p:ph type="dt" sz="half" idx="10"/>
          </p:nvPr>
        </p:nvSpPr>
        <p:spPr/>
        <p:txBody>
          <a:bodyPr/>
          <a:lstStyle/>
          <a:p>
            <a:fld id="{C1048692-5E9C-4355-A1B6-5132D34013E9}" type="datetimeFigureOut">
              <a:rPr lang="en-US" smtClean="0"/>
              <a:t>12/17/2024</a:t>
            </a:fld>
            <a:endParaRPr lang="en-US"/>
          </a:p>
        </p:txBody>
      </p:sp>
      <p:sp>
        <p:nvSpPr>
          <p:cNvPr id="5" name="Footer Placeholder 4">
            <a:extLst>
              <a:ext uri="{FF2B5EF4-FFF2-40B4-BE49-F238E27FC236}">
                <a16:creationId xmlns:a16="http://schemas.microsoft.com/office/drawing/2014/main" id="{877FCC59-6658-A000-28C6-685324CA6B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CAFB80-FB0A-B974-5C46-6BB0F78FAFC0}"/>
              </a:ext>
            </a:extLst>
          </p:cNvPr>
          <p:cNvSpPr>
            <a:spLocks noGrp="1"/>
          </p:cNvSpPr>
          <p:nvPr>
            <p:ph type="sldNum" sz="quarter" idx="12"/>
          </p:nvPr>
        </p:nvSpPr>
        <p:spPr/>
        <p:txBody>
          <a:bodyPr/>
          <a:lstStyle/>
          <a:p>
            <a:fld id="{C4166514-2C84-4966-8B24-CB4F12D4CDF3}" type="slidenum">
              <a:rPr lang="en-US" smtClean="0"/>
              <a:t>‹#›</a:t>
            </a:fld>
            <a:endParaRPr lang="en-US"/>
          </a:p>
        </p:txBody>
      </p:sp>
    </p:spTree>
    <p:extLst>
      <p:ext uri="{BB962C8B-B14F-4D97-AF65-F5344CB8AC3E}">
        <p14:creationId xmlns:p14="http://schemas.microsoft.com/office/powerpoint/2010/main" val="2286944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0BF15-BA9A-5EBB-AB28-07BD1BCC39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0D007D-9ADC-2865-3993-6C8A54C09C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4EA821-E117-FCCE-B329-54C23DDDFC2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8C5CB50-EE6F-4B09-6093-001F900A4713}"/>
              </a:ext>
            </a:extLst>
          </p:cNvPr>
          <p:cNvSpPr>
            <a:spLocks noGrp="1"/>
          </p:cNvSpPr>
          <p:nvPr>
            <p:ph type="dt" sz="half" idx="10"/>
          </p:nvPr>
        </p:nvSpPr>
        <p:spPr/>
        <p:txBody>
          <a:bodyPr/>
          <a:lstStyle/>
          <a:p>
            <a:fld id="{C1048692-5E9C-4355-A1B6-5132D34013E9}" type="datetimeFigureOut">
              <a:rPr lang="en-US" smtClean="0"/>
              <a:t>12/17/2024</a:t>
            </a:fld>
            <a:endParaRPr lang="en-US"/>
          </a:p>
        </p:txBody>
      </p:sp>
      <p:sp>
        <p:nvSpPr>
          <p:cNvPr id="6" name="Footer Placeholder 5">
            <a:extLst>
              <a:ext uri="{FF2B5EF4-FFF2-40B4-BE49-F238E27FC236}">
                <a16:creationId xmlns:a16="http://schemas.microsoft.com/office/drawing/2014/main" id="{0CD9EFA4-AA2A-C196-71FC-9281028F8F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8C8B9F-4908-A343-58A6-1AB292E5EA00}"/>
              </a:ext>
            </a:extLst>
          </p:cNvPr>
          <p:cNvSpPr>
            <a:spLocks noGrp="1"/>
          </p:cNvSpPr>
          <p:nvPr>
            <p:ph type="sldNum" sz="quarter" idx="12"/>
          </p:nvPr>
        </p:nvSpPr>
        <p:spPr/>
        <p:txBody>
          <a:bodyPr/>
          <a:lstStyle/>
          <a:p>
            <a:fld id="{C4166514-2C84-4966-8B24-CB4F12D4CDF3}" type="slidenum">
              <a:rPr lang="en-US" smtClean="0"/>
              <a:t>‹#›</a:t>
            </a:fld>
            <a:endParaRPr lang="en-US"/>
          </a:p>
        </p:txBody>
      </p:sp>
    </p:spTree>
    <p:extLst>
      <p:ext uri="{BB962C8B-B14F-4D97-AF65-F5344CB8AC3E}">
        <p14:creationId xmlns:p14="http://schemas.microsoft.com/office/powerpoint/2010/main" val="3750690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0D061-DC29-A32D-F587-D7461D62382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5D7F1FA-4070-F6C0-7AC7-2E405A5226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C525AF-7592-463B-225D-990D1A265D0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A97F657-B506-1DED-9FC1-6FA266ECFC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F0AAA9-D072-0E44-CA50-EF5621D4DD6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CB34521-9CBA-0B1E-AA3F-5663FDDC2471}"/>
              </a:ext>
            </a:extLst>
          </p:cNvPr>
          <p:cNvSpPr>
            <a:spLocks noGrp="1"/>
          </p:cNvSpPr>
          <p:nvPr>
            <p:ph type="dt" sz="half" idx="10"/>
          </p:nvPr>
        </p:nvSpPr>
        <p:spPr/>
        <p:txBody>
          <a:bodyPr/>
          <a:lstStyle/>
          <a:p>
            <a:fld id="{C1048692-5E9C-4355-A1B6-5132D34013E9}" type="datetimeFigureOut">
              <a:rPr lang="en-US" smtClean="0"/>
              <a:t>12/17/2024</a:t>
            </a:fld>
            <a:endParaRPr lang="en-US"/>
          </a:p>
        </p:txBody>
      </p:sp>
      <p:sp>
        <p:nvSpPr>
          <p:cNvPr id="8" name="Footer Placeholder 7">
            <a:extLst>
              <a:ext uri="{FF2B5EF4-FFF2-40B4-BE49-F238E27FC236}">
                <a16:creationId xmlns:a16="http://schemas.microsoft.com/office/drawing/2014/main" id="{35F50392-F4B6-1741-6EBF-9D79AFB7B26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19BDE3-528E-BFC7-AA2C-9473BE162397}"/>
              </a:ext>
            </a:extLst>
          </p:cNvPr>
          <p:cNvSpPr>
            <a:spLocks noGrp="1"/>
          </p:cNvSpPr>
          <p:nvPr>
            <p:ph type="sldNum" sz="quarter" idx="12"/>
          </p:nvPr>
        </p:nvSpPr>
        <p:spPr/>
        <p:txBody>
          <a:bodyPr/>
          <a:lstStyle/>
          <a:p>
            <a:fld id="{C4166514-2C84-4966-8B24-CB4F12D4CDF3}" type="slidenum">
              <a:rPr lang="en-US" smtClean="0"/>
              <a:t>‹#›</a:t>
            </a:fld>
            <a:endParaRPr lang="en-US"/>
          </a:p>
        </p:txBody>
      </p:sp>
    </p:spTree>
    <p:extLst>
      <p:ext uri="{BB962C8B-B14F-4D97-AF65-F5344CB8AC3E}">
        <p14:creationId xmlns:p14="http://schemas.microsoft.com/office/powerpoint/2010/main" val="525681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06B24-4DDA-D361-73B0-6B3E0A7E2A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9C6454-32D4-27DE-F1DF-633498A82686}"/>
              </a:ext>
            </a:extLst>
          </p:cNvPr>
          <p:cNvSpPr>
            <a:spLocks noGrp="1"/>
          </p:cNvSpPr>
          <p:nvPr>
            <p:ph type="dt" sz="half" idx="10"/>
          </p:nvPr>
        </p:nvSpPr>
        <p:spPr/>
        <p:txBody>
          <a:bodyPr/>
          <a:lstStyle/>
          <a:p>
            <a:fld id="{C1048692-5E9C-4355-A1B6-5132D34013E9}" type="datetimeFigureOut">
              <a:rPr lang="en-US" smtClean="0"/>
              <a:t>12/17/2024</a:t>
            </a:fld>
            <a:endParaRPr lang="en-US"/>
          </a:p>
        </p:txBody>
      </p:sp>
      <p:sp>
        <p:nvSpPr>
          <p:cNvPr id="4" name="Footer Placeholder 3">
            <a:extLst>
              <a:ext uri="{FF2B5EF4-FFF2-40B4-BE49-F238E27FC236}">
                <a16:creationId xmlns:a16="http://schemas.microsoft.com/office/drawing/2014/main" id="{DCC9A082-BA84-F812-2D26-FDAAAD6197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3CCA9F-8FDA-B74B-658E-6E7981F79C1C}"/>
              </a:ext>
            </a:extLst>
          </p:cNvPr>
          <p:cNvSpPr>
            <a:spLocks noGrp="1"/>
          </p:cNvSpPr>
          <p:nvPr>
            <p:ph type="sldNum" sz="quarter" idx="12"/>
          </p:nvPr>
        </p:nvSpPr>
        <p:spPr/>
        <p:txBody>
          <a:bodyPr/>
          <a:lstStyle/>
          <a:p>
            <a:fld id="{C4166514-2C84-4966-8B24-CB4F12D4CDF3}" type="slidenum">
              <a:rPr lang="en-US" smtClean="0"/>
              <a:t>‹#›</a:t>
            </a:fld>
            <a:endParaRPr lang="en-US"/>
          </a:p>
        </p:txBody>
      </p:sp>
    </p:spTree>
    <p:extLst>
      <p:ext uri="{BB962C8B-B14F-4D97-AF65-F5344CB8AC3E}">
        <p14:creationId xmlns:p14="http://schemas.microsoft.com/office/powerpoint/2010/main" val="225596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66EC64-4227-1F52-A028-37E6CB0492F8}"/>
              </a:ext>
            </a:extLst>
          </p:cNvPr>
          <p:cNvSpPr>
            <a:spLocks noGrp="1"/>
          </p:cNvSpPr>
          <p:nvPr>
            <p:ph type="dt" sz="half" idx="10"/>
          </p:nvPr>
        </p:nvSpPr>
        <p:spPr/>
        <p:txBody>
          <a:bodyPr/>
          <a:lstStyle/>
          <a:p>
            <a:fld id="{C1048692-5E9C-4355-A1B6-5132D34013E9}" type="datetimeFigureOut">
              <a:rPr lang="en-US" smtClean="0"/>
              <a:t>12/17/2024</a:t>
            </a:fld>
            <a:endParaRPr lang="en-US"/>
          </a:p>
        </p:txBody>
      </p:sp>
      <p:sp>
        <p:nvSpPr>
          <p:cNvPr id="3" name="Footer Placeholder 2">
            <a:extLst>
              <a:ext uri="{FF2B5EF4-FFF2-40B4-BE49-F238E27FC236}">
                <a16:creationId xmlns:a16="http://schemas.microsoft.com/office/drawing/2014/main" id="{4DB51C6D-4177-B9B4-C38C-504EAD6A6C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E4B96C-F44B-83AE-C6F5-9F70F0EBBC08}"/>
              </a:ext>
            </a:extLst>
          </p:cNvPr>
          <p:cNvSpPr>
            <a:spLocks noGrp="1"/>
          </p:cNvSpPr>
          <p:nvPr>
            <p:ph type="sldNum" sz="quarter" idx="12"/>
          </p:nvPr>
        </p:nvSpPr>
        <p:spPr/>
        <p:txBody>
          <a:bodyPr/>
          <a:lstStyle/>
          <a:p>
            <a:fld id="{C4166514-2C84-4966-8B24-CB4F12D4CDF3}" type="slidenum">
              <a:rPr lang="en-US" smtClean="0"/>
              <a:t>‹#›</a:t>
            </a:fld>
            <a:endParaRPr lang="en-US"/>
          </a:p>
        </p:txBody>
      </p:sp>
    </p:spTree>
    <p:extLst>
      <p:ext uri="{BB962C8B-B14F-4D97-AF65-F5344CB8AC3E}">
        <p14:creationId xmlns:p14="http://schemas.microsoft.com/office/powerpoint/2010/main" val="2957692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BF429-E91F-3897-F6B2-0D4A44C8AF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19903EE-1231-F3D3-20BF-1765A57ED3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B2491E7-1CC0-23DD-CB77-CC559E875E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0A7B99-ED06-197A-8CAA-A1AC5BAB6BFA}"/>
              </a:ext>
            </a:extLst>
          </p:cNvPr>
          <p:cNvSpPr>
            <a:spLocks noGrp="1"/>
          </p:cNvSpPr>
          <p:nvPr>
            <p:ph type="dt" sz="half" idx="10"/>
          </p:nvPr>
        </p:nvSpPr>
        <p:spPr/>
        <p:txBody>
          <a:bodyPr/>
          <a:lstStyle/>
          <a:p>
            <a:fld id="{C1048692-5E9C-4355-A1B6-5132D34013E9}" type="datetimeFigureOut">
              <a:rPr lang="en-US" smtClean="0"/>
              <a:t>12/17/2024</a:t>
            </a:fld>
            <a:endParaRPr lang="en-US"/>
          </a:p>
        </p:txBody>
      </p:sp>
      <p:sp>
        <p:nvSpPr>
          <p:cNvPr id="6" name="Footer Placeholder 5">
            <a:extLst>
              <a:ext uri="{FF2B5EF4-FFF2-40B4-BE49-F238E27FC236}">
                <a16:creationId xmlns:a16="http://schemas.microsoft.com/office/drawing/2014/main" id="{E8AF8843-F1C5-193D-3089-EE82C400EF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E62AA4-2470-88AF-F324-9C8B4CD8FBCB}"/>
              </a:ext>
            </a:extLst>
          </p:cNvPr>
          <p:cNvSpPr>
            <a:spLocks noGrp="1"/>
          </p:cNvSpPr>
          <p:nvPr>
            <p:ph type="sldNum" sz="quarter" idx="12"/>
          </p:nvPr>
        </p:nvSpPr>
        <p:spPr/>
        <p:txBody>
          <a:bodyPr/>
          <a:lstStyle/>
          <a:p>
            <a:fld id="{C4166514-2C84-4966-8B24-CB4F12D4CDF3}" type="slidenum">
              <a:rPr lang="en-US" smtClean="0"/>
              <a:t>‹#›</a:t>
            </a:fld>
            <a:endParaRPr lang="en-US"/>
          </a:p>
        </p:txBody>
      </p:sp>
    </p:spTree>
    <p:extLst>
      <p:ext uri="{BB962C8B-B14F-4D97-AF65-F5344CB8AC3E}">
        <p14:creationId xmlns:p14="http://schemas.microsoft.com/office/powerpoint/2010/main" val="2271814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9B5D2-2DF1-36F6-D21D-EB4BD7E896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A8BF76-0309-3104-C01D-CBCE9AE54B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9EA1843-7AA6-9BAC-0A9C-CF1C048B4F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F850AB-51F4-4251-4F8F-D96F6303501D}"/>
              </a:ext>
            </a:extLst>
          </p:cNvPr>
          <p:cNvSpPr>
            <a:spLocks noGrp="1"/>
          </p:cNvSpPr>
          <p:nvPr>
            <p:ph type="dt" sz="half" idx="10"/>
          </p:nvPr>
        </p:nvSpPr>
        <p:spPr/>
        <p:txBody>
          <a:bodyPr/>
          <a:lstStyle/>
          <a:p>
            <a:fld id="{C1048692-5E9C-4355-A1B6-5132D34013E9}" type="datetimeFigureOut">
              <a:rPr lang="en-US" smtClean="0"/>
              <a:t>12/17/2024</a:t>
            </a:fld>
            <a:endParaRPr lang="en-US"/>
          </a:p>
        </p:txBody>
      </p:sp>
      <p:sp>
        <p:nvSpPr>
          <p:cNvPr id="6" name="Footer Placeholder 5">
            <a:extLst>
              <a:ext uri="{FF2B5EF4-FFF2-40B4-BE49-F238E27FC236}">
                <a16:creationId xmlns:a16="http://schemas.microsoft.com/office/drawing/2014/main" id="{88578414-AD78-0DE8-A341-86E53EE5B2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2C9FF6-9DD7-DF69-63F4-932354BE684A}"/>
              </a:ext>
            </a:extLst>
          </p:cNvPr>
          <p:cNvSpPr>
            <a:spLocks noGrp="1"/>
          </p:cNvSpPr>
          <p:nvPr>
            <p:ph type="sldNum" sz="quarter" idx="12"/>
          </p:nvPr>
        </p:nvSpPr>
        <p:spPr/>
        <p:txBody>
          <a:bodyPr/>
          <a:lstStyle/>
          <a:p>
            <a:fld id="{C4166514-2C84-4966-8B24-CB4F12D4CDF3}" type="slidenum">
              <a:rPr lang="en-US" smtClean="0"/>
              <a:t>‹#›</a:t>
            </a:fld>
            <a:endParaRPr lang="en-US"/>
          </a:p>
        </p:txBody>
      </p:sp>
    </p:spTree>
    <p:extLst>
      <p:ext uri="{BB962C8B-B14F-4D97-AF65-F5344CB8AC3E}">
        <p14:creationId xmlns:p14="http://schemas.microsoft.com/office/powerpoint/2010/main" val="473580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E94C82-057A-9A91-0E08-F8F2C794F3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DFD846-5C23-7E3C-0498-620BE44F1B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E80439-36DD-EF04-1E61-8DB2ACD3DC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048692-5E9C-4355-A1B6-5132D34013E9}" type="datetimeFigureOut">
              <a:rPr lang="en-US" smtClean="0"/>
              <a:t>12/17/2024</a:t>
            </a:fld>
            <a:endParaRPr lang="en-US"/>
          </a:p>
        </p:txBody>
      </p:sp>
      <p:sp>
        <p:nvSpPr>
          <p:cNvPr id="5" name="Footer Placeholder 4">
            <a:extLst>
              <a:ext uri="{FF2B5EF4-FFF2-40B4-BE49-F238E27FC236}">
                <a16:creationId xmlns:a16="http://schemas.microsoft.com/office/drawing/2014/main" id="{57FA5DC2-4DA3-97C5-23C7-7F6F3F0632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5DA6091-7CBE-2794-7204-0F97318A61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166514-2C84-4966-8B24-CB4F12D4CDF3}" type="slidenum">
              <a:rPr lang="en-US" smtClean="0"/>
              <a:t>‹#›</a:t>
            </a:fld>
            <a:endParaRPr lang="en-US"/>
          </a:p>
        </p:txBody>
      </p:sp>
    </p:spTree>
    <p:extLst>
      <p:ext uri="{BB962C8B-B14F-4D97-AF65-F5344CB8AC3E}">
        <p14:creationId xmlns:p14="http://schemas.microsoft.com/office/powerpoint/2010/main" val="2331608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hyperlink" Target="https://pixabay.com/es/illustrations/problema-an%C3%A1lisis-soluci%C3%B3n-mano-67054/" TargetMode="External"/><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morethaneoi.blogspot.com/2012_10_01_archive.html" TargetMode="External"/><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pexels.com/photo/code-coding-computer-data-571171/" TargetMode="External"/><Relationship Id="rId2" Type="http://schemas.openxmlformats.org/officeDocument/2006/relationships/image" Target="../media/image5.jp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hyperlink" Target="https://www.flickr.com/photos/rosefirerising/5913884859/in/faves-b_willers/" TargetMode="External"/><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BDA04E2-057C-393E-7EB7-39868AE98E32}"/>
              </a:ext>
            </a:extLst>
          </p:cNvPr>
          <p:cNvSpPr txBox="1"/>
          <p:nvPr/>
        </p:nvSpPr>
        <p:spPr>
          <a:xfrm>
            <a:off x="1060173" y="7255774"/>
            <a:ext cx="11298804" cy="1754326"/>
          </a:xfrm>
          <a:prstGeom prst="rect">
            <a:avLst/>
          </a:prstGeom>
          <a:noFill/>
        </p:spPr>
        <p:txBody>
          <a:bodyPr wrap="square">
            <a:spAutoFit/>
          </a:bodyPr>
          <a:lstStyle/>
          <a:p>
            <a:r>
              <a:rPr lang="en-US" b="1" dirty="0">
                <a:solidFill>
                  <a:schemeClr val="bg1"/>
                </a:solidFill>
              </a:rPr>
              <a:t>Executive Summary</a:t>
            </a:r>
          </a:p>
          <a:p>
            <a:r>
              <a:rPr lang="en-US" b="1" dirty="0">
                <a:solidFill>
                  <a:schemeClr val="bg1"/>
                </a:solidFill>
              </a:rPr>
              <a:t>Project Overview:</a:t>
            </a:r>
            <a:r>
              <a:rPr lang="en-US" dirty="0">
                <a:solidFill>
                  <a:schemeClr val="bg1"/>
                </a:solidFill>
              </a:rPr>
              <a:t> Develop a user-input based stock analysis tool focused on AI companies, providing stock recommendations based on user-defined risk/return criteria, historical trends, and future price predictions.</a:t>
            </a:r>
          </a:p>
          <a:p>
            <a:endParaRPr lang="en-US" b="1" dirty="0"/>
          </a:p>
          <a:p>
            <a:endParaRPr lang="en-US" b="1" dirty="0"/>
          </a:p>
          <a:p>
            <a:r>
              <a:rPr lang="en-US" dirty="0"/>
              <a:t>.</a:t>
            </a:r>
          </a:p>
        </p:txBody>
      </p:sp>
      <p:pic>
        <p:nvPicPr>
          <p:cNvPr id="7" name="Picture 6" descr="Blue abstract showing data flow">
            <a:extLst>
              <a:ext uri="{FF2B5EF4-FFF2-40B4-BE49-F238E27FC236}">
                <a16:creationId xmlns:a16="http://schemas.microsoft.com/office/drawing/2014/main" id="{8F92DD79-5958-C14F-2EE6-CDF9B8B32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30"/>
            <a:ext cx="12192000" cy="6858000"/>
          </a:xfrm>
          <a:prstGeom prst="rect">
            <a:avLst/>
          </a:prstGeom>
        </p:spPr>
      </p:pic>
      <p:sp>
        <p:nvSpPr>
          <p:cNvPr id="9" name="TextBox 8">
            <a:extLst>
              <a:ext uri="{FF2B5EF4-FFF2-40B4-BE49-F238E27FC236}">
                <a16:creationId xmlns:a16="http://schemas.microsoft.com/office/drawing/2014/main" id="{E82FCA9C-3678-3026-87EA-47BB70C1CD0C}"/>
              </a:ext>
            </a:extLst>
          </p:cNvPr>
          <p:cNvSpPr txBox="1"/>
          <p:nvPr/>
        </p:nvSpPr>
        <p:spPr>
          <a:xfrm>
            <a:off x="4556097" y="4548146"/>
            <a:ext cx="6933538" cy="1200329"/>
          </a:xfrm>
          <a:prstGeom prst="rect">
            <a:avLst/>
          </a:prstGeom>
          <a:noFill/>
        </p:spPr>
        <p:txBody>
          <a:bodyPr wrap="square" rtlCol="0">
            <a:spAutoFit/>
          </a:bodyPr>
          <a:lstStyle/>
          <a:p>
            <a:r>
              <a:rPr lang="en-US" sz="7200" dirty="0">
                <a:solidFill>
                  <a:schemeClr val="bg1"/>
                </a:solidFill>
              </a:rPr>
              <a:t>AI Stock Insights</a:t>
            </a:r>
          </a:p>
        </p:txBody>
      </p:sp>
    </p:spTree>
    <p:extLst>
      <p:ext uri="{BB962C8B-B14F-4D97-AF65-F5344CB8AC3E}">
        <p14:creationId xmlns:p14="http://schemas.microsoft.com/office/powerpoint/2010/main" val="3467435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901860-A8B3-1D48-EBEF-ECD82EAA1E37}"/>
              </a:ext>
            </a:extLst>
          </p:cNvPr>
          <p:cNvSpPr txBox="1"/>
          <p:nvPr/>
        </p:nvSpPr>
        <p:spPr>
          <a:xfrm>
            <a:off x="457200" y="219604"/>
            <a:ext cx="4224426" cy="369332"/>
          </a:xfrm>
          <a:prstGeom prst="rect">
            <a:avLst/>
          </a:prstGeom>
          <a:noFill/>
        </p:spPr>
        <p:txBody>
          <a:bodyPr wrap="none" rtlCol="0">
            <a:spAutoFit/>
          </a:bodyPr>
          <a:lstStyle/>
          <a:p>
            <a:r>
              <a:rPr lang="en-US" dirty="0"/>
              <a:t>Question 2 – What are the historical trends</a:t>
            </a:r>
          </a:p>
        </p:txBody>
      </p:sp>
      <p:pic>
        <p:nvPicPr>
          <p:cNvPr id="8" name="Picture 7">
            <a:extLst>
              <a:ext uri="{FF2B5EF4-FFF2-40B4-BE49-F238E27FC236}">
                <a16:creationId xmlns:a16="http://schemas.microsoft.com/office/drawing/2014/main" id="{3D384510-5556-48F9-4DC4-187A17E1668C}"/>
              </a:ext>
            </a:extLst>
          </p:cNvPr>
          <p:cNvPicPr>
            <a:picLocks noChangeAspect="1"/>
          </p:cNvPicPr>
          <p:nvPr/>
        </p:nvPicPr>
        <p:blipFill>
          <a:blip r:embed="rId2"/>
          <a:stretch>
            <a:fillRect/>
          </a:stretch>
        </p:blipFill>
        <p:spPr>
          <a:xfrm>
            <a:off x="255722" y="588936"/>
            <a:ext cx="5579390" cy="2317061"/>
          </a:xfrm>
          <a:prstGeom prst="rect">
            <a:avLst/>
          </a:prstGeom>
        </p:spPr>
      </p:pic>
      <p:pic>
        <p:nvPicPr>
          <p:cNvPr id="10" name="Picture 9">
            <a:extLst>
              <a:ext uri="{FF2B5EF4-FFF2-40B4-BE49-F238E27FC236}">
                <a16:creationId xmlns:a16="http://schemas.microsoft.com/office/drawing/2014/main" id="{89F49308-894D-0A96-020A-E3D7FDFFD0E6}"/>
              </a:ext>
            </a:extLst>
          </p:cNvPr>
          <p:cNvPicPr>
            <a:picLocks noChangeAspect="1"/>
          </p:cNvPicPr>
          <p:nvPr/>
        </p:nvPicPr>
        <p:blipFill>
          <a:blip r:embed="rId3"/>
          <a:stretch>
            <a:fillRect/>
          </a:stretch>
        </p:blipFill>
        <p:spPr>
          <a:xfrm>
            <a:off x="255722" y="2905997"/>
            <a:ext cx="5432156" cy="1828735"/>
          </a:xfrm>
          <a:prstGeom prst="rect">
            <a:avLst/>
          </a:prstGeom>
        </p:spPr>
      </p:pic>
      <p:pic>
        <p:nvPicPr>
          <p:cNvPr id="14" name="Picture 13">
            <a:extLst>
              <a:ext uri="{FF2B5EF4-FFF2-40B4-BE49-F238E27FC236}">
                <a16:creationId xmlns:a16="http://schemas.microsoft.com/office/drawing/2014/main" id="{57774648-86B3-E1C6-C643-109F2744D140}"/>
              </a:ext>
            </a:extLst>
          </p:cNvPr>
          <p:cNvPicPr>
            <a:picLocks noChangeAspect="1"/>
          </p:cNvPicPr>
          <p:nvPr/>
        </p:nvPicPr>
        <p:blipFill>
          <a:blip r:embed="rId4"/>
          <a:stretch>
            <a:fillRect/>
          </a:stretch>
        </p:blipFill>
        <p:spPr>
          <a:xfrm>
            <a:off x="216088" y="4751766"/>
            <a:ext cx="5619024" cy="1886630"/>
          </a:xfrm>
          <a:prstGeom prst="rect">
            <a:avLst/>
          </a:prstGeom>
        </p:spPr>
      </p:pic>
      <p:pic>
        <p:nvPicPr>
          <p:cNvPr id="16" name="Picture 15">
            <a:extLst>
              <a:ext uri="{FF2B5EF4-FFF2-40B4-BE49-F238E27FC236}">
                <a16:creationId xmlns:a16="http://schemas.microsoft.com/office/drawing/2014/main" id="{FC4FC560-A72F-A808-831B-3050CAE32F1D}"/>
              </a:ext>
            </a:extLst>
          </p:cNvPr>
          <p:cNvPicPr>
            <a:picLocks noChangeAspect="1"/>
          </p:cNvPicPr>
          <p:nvPr/>
        </p:nvPicPr>
        <p:blipFill>
          <a:blip r:embed="rId5"/>
          <a:stretch>
            <a:fillRect/>
          </a:stretch>
        </p:blipFill>
        <p:spPr>
          <a:xfrm>
            <a:off x="6444251" y="674177"/>
            <a:ext cx="5290549" cy="1948278"/>
          </a:xfrm>
          <a:prstGeom prst="rect">
            <a:avLst/>
          </a:prstGeom>
        </p:spPr>
      </p:pic>
      <p:pic>
        <p:nvPicPr>
          <p:cNvPr id="18" name="Picture 17">
            <a:extLst>
              <a:ext uri="{FF2B5EF4-FFF2-40B4-BE49-F238E27FC236}">
                <a16:creationId xmlns:a16="http://schemas.microsoft.com/office/drawing/2014/main" id="{2F9B32B7-9C22-021A-F3D8-9E0EAF48CD62}"/>
              </a:ext>
            </a:extLst>
          </p:cNvPr>
          <p:cNvPicPr>
            <a:picLocks noChangeAspect="1"/>
          </p:cNvPicPr>
          <p:nvPr/>
        </p:nvPicPr>
        <p:blipFill>
          <a:blip r:embed="rId6"/>
          <a:stretch>
            <a:fillRect/>
          </a:stretch>
        </p:blipFill>
        <p:spPr>
          <a:xfrm>
            <a:off x="6587094" y="2798906"/>
            <a:ext cx="5147706" cy="1765345"/>
          </a:xfrm>
          <a:prstGeom prst="rect">
            <a:avLst/>
          </a:prstGeom>
        </p:spPr>
      </p:pic>
      <p:pic>
        <p:nvPicPr>
          <p:cNvPr id="20" name="Picture 19">
            <a:extLst>
              <a:ext uri="{FF2B5EF4-FFF2-40B4-BE49-F238E27FC236}">
                <a16:creationId xmlns:a16="http://schemas.microsoft.com/office/drawing/2014/main" id="{9FA42E25-5D2C-C7D5-4DC3-9F90C955CF6E}"/>
              </a:ext>
            </a:extLst>
          </p:cNvPr>
          <p:cNvPicPr>
            <a:picLocks noChangeAspect="1"/>
          </p:cNvPicPr>
          <p:nvPr/>
        </p:nvPicPr>
        <p:blipFill>
          <a:blip r:embed="rId7"/>
          <a:stretch>
            <a:fillRect/>
          </a:stretch>
        </p:blipFill>
        <p:spPr>
          <a:xfrm>
            <a:off x="6504124" y="4661404"/>
            <a:ext cx="5166100" cy="1976992"/>
          </a:xfrm>
          <a:prstGeom prst="rect">
            <a:avLst/>
          </a:prstGeom>
        </p:spPr>
      </p:pic>
    </p:spTree>
    <p:extLst>
      <p:ext uri="{BB962C8B-B14F-4D97-AF65-F5344CB8AC3E}">
        <p14:creationId xmlns:p14="http://schemas.microsoft.com/office/powerpoint/2010/main" val="2150219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99E260-EFCD-085A-73CC-8ED050BF084F}"/>
              </a:ext>
            </a:extLst>
          </p:cNvPr>
          <p:cNvSpPr txBox="1"/>
          <p:nvPr/>
        </p:nvSpPr>
        <p:spPr>
          <a:xfrm>
            <a:off x="379709" y="226039"/>
            <a:ext cx="4484048" cy="369332"/>
          </a:xfrm>
          <a:prstGeom prst="rect">
            <a:avLst/>
          </a:prstGeom>
          <a:noFill/>
        </p:spPr>
        <p:txBody>
          <a:bodyPr wrap="none" rtlCol="0">
            <a:spAutoFit/>
          </a:bodyPr>
          <a:lstStyle/>
          <a:p>
            <a:r>
              <a:rPr lang="en-US" dirty="0"/>
              <a:t>Question 3 – Culminative percentage change?</a:t>
            </a:r>
          </a:p>
        </p:txBody>
      </p:sp>
      <p:pic>
        <p:nvPicPr>
          <p:cNvPr id="8" name="Cumulative Percent Change">
            <a:hlinkClick r:id="" action="ppaction://media"/>
            <a:extLst>
              <a:ext uri="{FF2B5EF4-FFF2-40B4-BE49-F238E27FC236}">
                <a16:creationId xmlns:a16="http://schemas.microsoft.com/office/drawing/2014/main" id="{1ACB78C6-CC0F-2D12-64CD-08DCB0C06B4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5721" y="666427"/>
            <a:ext cx="11383505" cy="5780868"/>
          </a:xfrm>
          <a:prstGeom prst="rect">
            <a:avLst/>
          </a:prstGeom>
        </p:spPr>
      </p:pic>
    </p:spTree>
    <p:extLst>
      <p:ext uri="{BB962C8B-B14F-4D97-AF65-F5344CB8AC3E}">
        <p14:creationId xmlns:p14="http://schemas.microsoft.com/office/powerpoint/2010/main" val="340817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1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DF2A6F-470E-F994-9851-1F00CEB19CBD}"/>
              </a:ext>
            </a:extLst>
          </p:cNvPr>
          <p:cNvSpPr txBox="1"/>
          <p:nvPr/>
        </p:nvSpPr>
        <p:spPr>
          <a:xfrm>
            <a:off x="472698" y="271220"/>
            <a:ext cx="3114955" cy="369332"/>
          </a:xfrm>
          <a:prstGeom prst="rect">
            <a:avLst/>
          </a:prstGeom>
          <a:noFill/>
        </p:spPr>
        <p:txBody>
          <a:bodyPr wrap="none" rtlCol="0">
            <a:spAutoFit/>
          </a:bodyPr>
          <a:lstStyle/>
          <a:p>
            <a:r>
              <a:rPr lang="en-US" dirty="0"/>
              <a:t>Question 4 – Stock Comparison</a:t>
            </a:r>
          </a:p>
        </p:txBody>
      </p:sp>
      <p:pic>
        <p:nvPicPr>
          <p:cNvPr id="7" name="Stock Comparison Table">
            <a:hlinkClick r:id="" action="ppaction://media"/>
            <a:extLst>
              <a:ext uri="{FF2B5EF4-FFF2-40B4-BE49-F238E27FC236}">
                <a16:creationId xmlns:a16="http://schemas.microsoft.com/office/drawing/2014/main" id="{A2D19307-69C1-EC29-4E78-7BF59892D5B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02956" y="720671"/>
            <a:ext cx="11360258" cy="5571641"/>
          </a:xfrm>
          <a:prstGeom prst="rect">
            <a:avLst/>
          </a:prstGeom>
        </p:spPr>
      </p:pic>
    </p:spTree>
    <p:extLst>
      <p:ext uri="{BB962C8B-B14F-4D97-AF65-F5344CB8AC3E}">
        <p14:creationId xmlns:p14="http://schemas.microsoft.com/office/powerpoint/2010/main" val="1266150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87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A89FC4-B8E5-B3EF-5819-A45A53180B1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703376" y="54243"/>
            <a:ext cx="6488624" cy="6803757"/>
          </a:xfrm>
          <a:prstGeom prst="rect">
            <a:avLst/>
          </a:prstGeom>
        </p:spPr>
      </p:pic>
      <p:sp>
        <p:nvSpPr>
          <p:cNvPr id="4" name="TextBox 3">
            <a:extLst>
              <a:ext uri="{FF2B5EF4-FFF2-40B4-BE49-F238E27FC236}">
                <a16:creationId xmlns:a16="http://schemas.microsoft.com/office/drawing/2014/main" id="{7267FC0E-D8AA-37AA-373E-5CA8690CC38A}"/>
              </a:ext>
            </a:extLst>
          </p:cNvPr>
          <p:cNvSpPr txBox="1"/>
          <p:nvPr/>
        </p:nvSpPr>
        <p:spPr>
          <a:xfrm>
            <a:off x="333216" y="1968285"/>
            <a:ext cx="5951347" cy="2862322"/>
          </a:xfrm>
          <a:prstGeom prst="rect">
            <a:avLst/>
          </a:prstGeom>
          <a:noFill/>
        </p:spPr>
        <p:txBody>
          <a:bodyPr wrap="square" rtlCol="0">
            <a:spAutoFit/>
          </a:bodyPr>
          <a:lstStyle/>
          <a:p>
            <a:r>
              <a:rPr lang="en-US" b="0" i="0" dirty="0">
                <a:solidFill>
                  <a:srgbClr val="1D1C1D"/>
                </a:solidFill>
                <a:effectLst/>
                <a:latin typeface="Slack-Lato"/>
              </a:rPr>
              <a:t>Our project offers a comprehensive analysis of six leading AI stocks, examining historical trends in split-adjusted stock prices and providing a detailed comparison. This enables users to make informed decisions about the best times to buy and offers a clear perspective for selecting AI stocks. With additional time and expertise, we aim to enhance this tool by incorporating functionality to analyze any user-specified stock, project potential investment returns, and provide tailored stock recommendations based on individual investment goals and risk preferences</a:t>
            </a:r>
            <a:endParaRPr lang="en-US" dirty="0">
              <a:highlight>
                <a:srgbClr val="FFFF00"/>
              </a:highlight>
            </a:endParaRPr>
          </a:p>
        </p:txBody>
      </p:sp>
    </p:spTree>
    <p:extLst>
      <p:ext uri="{BB962C8B-B14F-4D97-AF65-F5344CB8AC3E}">
        <p14:creationId xmlns:p14="http://schemas.microsoft.com/office/powerpoint/2010/main" val="846355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EBB56B-32FE-093D-56FE-63628029625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139125" y="93305"/>
            <a:ext cx="8756543" cy="4273421"/>
          </a:xfrm>
          <a:prstGeom prst="rect">
            <a:avLst/>
          </a:prstGeom>
        </p:spPr>
      </p:pic>
      <p:sp>
        <p:nvSpPr>
          <p:cNvPr id="5" name="TextBox 4">
            <a:extLst>
              <a:ext uri="{FF2B5EF4-FFF2-40B4-BE49-F238E27FC236}">
                <a16:creationId xmlns:a16="http://schemas.microsoft.com/office/drawing/2014/main" id="{48F02B61-C9D0-39FD-BAB7-F672AB9376BC}"/>
              </a:ext>
            </a:extLst>
          </p:cNvPr>
          <p:cNvSpPr txBox="1"/>
          <p:nvPr/>
        </p:nvSpPr>
        <p:spPr>
          <a:xfrm>
            <a:off x="3788228" y="3766562"/>
            <a:ext cx="4385368" cy="1200329"/>
          </a:xfrm>
          <a:prstGeom prst="rect">
            <a:avLst/>
          </a:prstGeom>
          <a:noFill/>
        </p:spPr>
        <p:txBody>
          <a:bodyPr wrap="none" rtlCol="0">
            <a:spAutoFit/>
          </a:bodyPr>
          <a:lstStyle/>
          <a:p>
            <a:r>
              <a:rPr lang="en-US" sz="7200" dirty="0"/>
              <a:t>Questions?</a:t>
            </a:r>
          </a:p>
        </p:txBody>
      </p:sp>
      <p:sp>
        <p:nvSpPr>
          <p:cNvPr id="2" name="TextBox 1">
            <a:extLst>
              <a:ext uri="{FF2B5EF4-FFF2-40B4-BE49-F238E27FC236}">
                <a16:creationId xmlns:a16="http://schemas.microsoft.com/office/drawing/2014/main" id="{B4421510-8B63-9C00-00D5-E92F17165650}"/>
              </a:ext>
            </a:extLst>
          </p:cNvPr>
          <p:cNvSpPr txBox="1"/>
          <p:nvPr/>
        </p:nvSpPr>
        <p:spPr>
          <a:xfrm>
            <a:off x="3341824" y="5548393"/>
            <a:ext cx="4831772" cy="369332"/>
          </a:xfrm>
          <a:prstGeom prst="rect">
            <a:avLst/>
          </a:prstGeom>
          <a:noFill/>
        </p:spPr>
        <p:txBody>
          <a:bodyPr wrap="none" rtlCol="0">
            <a:spAutoFit/>
          </a:bodyPr>
          <a:lstStyle/>
          <a:p>
            <a:r>
              <a:rPr lang="en-US"/>
              <a:t>https://github.com/srourdanny/stock_analysis.git</a:t>
            </a:r>
            <a:endParaRPr lang="en-US" dirty="0"/>
          </a:p>
        </p:txBody>
      </p:sp>
    </p:spTree>
    <p:extLst>
      <p:ext uri="{BB962C8B-B14F-4D97-AF65-F5344CB8AC3E}">
        <p14:creationId xmlns:p14="http://schemas.microsoft.com/office/powerpoint/2010/main" val="1883283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55587-2807-F7CA-91F8-220131798200}"/>
              </a:ext>
            </a:extLst>
          </p:cNvPr>
          <p:cNvSpPr>
            <a:spLocks noGrp="1"/>
          </p:cNvSpPr>
          <p:nvPr>
            <p:ph type="ctrTitle"/>
          </p:nvPr>
        </p:nvSpPr>
        <p:spPr>
          <a:xfrm>
            <a:off x="272997" y="406400"/>
            <a:ext cx="5921069" cy="841955"/>
          </a:xfrm>
        </p:spPr>
        <p:txBody>
          <a:bodyPr>
            <a:normAutofit fontScale="90000"/>
          </a:bodyPr>
          <a:lstStyle/>
          <a:p>
            <a:r>
              <a:rPr lang="en-US" b="1" dirty="0"/>
              <a:t>Executive Summary</a:t>
            </a:r>
          </a:p>
        </p:txBody>
      </p:sp>
      <p:sp>
        <p:nvSpPr>
          <p:cNvPr id="8" name="TextBox 7">
            <a:extLst>
              <a:ext uri="{FF2B5EF4-FFF2-40B4-BE49-F238E27FC236}">
                <a16:creationId xmlns:a16="http://schemas.microsoft.com/office/drawing/2014/main" id="{948ABF61-B08D-91C0-F941-2B9F77803C32}"/>
              </a:ext>
            </a:extLst>
          </p:cNvPr>
          <p:cNvSpPr txBox="1"/>
          <p:nvPr/>
        </p:nvSpPr>
        <p:spPr>
          <a:xfrm>
            <a:off x="216976" y="1248355"/>
            <a:ext cx="6633275" cy="5447645"/>
          </a:xfrm>
          <a:prstGeom prst="rect">
            <a:avLst/>
          </a:prstGeom>
          <a:noFill/>
        </p:spPr>
        <p:txBody>
          <a:bodyPr wrap="square" rtlCol="0">
            <a:spAutoFit/>
          </a:bodyPr>
          <a:lstStyle/>
          <a:p>
            <a:r>
              <a:rPr lang="en-US" sz="3200" b="1" dirty="0"/>
              <a:t>Project Overview:</a:t>
            </a:r>
            <a:r>
              <a:rPr lang="en-US" sz="3200" dirty="0"/>
              <a:t> Develop  comprehensive stock analysis code that provides: </a:t>
            </a:r>
          </a:p>
          <a:p>
            <a:pPr marL="457200" indent="-457200">
              <a:buFont typeface="Arial" panose="020B0604020202020204" pitchFamily="34" charset="0"/>
              <a:buChar char="•"/>
            </a:pPr>
            <a:r>
              <a:rPr lang="en-US" sz="2800" dirty="0"/>
              <a:t>Insights on comparing one or many –</a:t>
            </a:r>
          </a:p>
          <a:p>
            <a:pPr marL="914400" lvl="1" indent="-457200">
              <a:buFont typeface="Arial" panose="020B0604020202020204" pitchFamily="34" charset="0"/>
              <a:buChar char="•"/>
            </a:pPr>
            <a:r>
              <a:rPr lang="en-US" sz="2800" dirty="0"/>
              <a:t> What is the best day of the week to purchase?</a:t>
            </a:r>
          </a:p>
          <a:p>
            <a:pPr marL="914400" lvl="1" indent="-457200">
              <a:buFont typeface="Arial" panose="020B0604020202020204" pitchFamily="34" charset="0"/>
              <a:buChar char="•"/>
            </a:pPr>
            <a:r>
              <a:rPr lang="en-US" sz="2800" dirty="0"/>
              <a:t>What is the cumulative percentage change in price?</a:t>
            </a:r>
          </a:p>
          <a:p>
            <a:pPr marL="457200" indent="-457200">
              <a:buFont typeface="Arial" panose="020B0604020202020204" pitchFamily="34" charset="0"/>
              <a:buChar char="•"/>
            </a:pPr>
            <a:r>
              <a:rPr lang="en-US" sz="3200" dirty="0"/>
              <a:t>Historical trend analysis</a:t>
            </a:r>
          </a:p>
          <a:p>
            <a:pPr marL="457200" indent="-457200">
              <a:buFont typeface="Arial" panose="020B0604020202020204" pitchFamily="34" charset="0"/>
              <a:buChar char="•"/>
            </a:pPr>
            <a:r>
              <a:rPr lang="en-US" sz="3200" dirty="0"/>
              <a:t>Stock Comparison of:</a:t>
            </a:r>
          </a:p>
          <a:p>
            <a:pPr marL="914400" lvl="1" indent="-457200">
              <a:buFont typeface="Arial" panose="020B0604020202020204" pitchFamily="34" charset="0"/>
              <a:buChar char="•"/>
            </a:pPr>
            <a:r>
              <a:rPr lang="en-US" sz="2400" dirty="0"/>
              <a:t>Moving Average, Sharpe Ratio, Volatility, CAGR, RSI, Beta, Max Drawdown, Points</a:t>
            </a:r>
          </a:p>
        </p:txBody>
      </p:sp>
      <p:pic>
        <p:nvPicPr>
          <p:cNvPr id="5" name="Picture 4" descr="Magnifying glass showing decling performance">
            <a:extLst>
              <a:ext uri="{FF2B5EF4-FFF2-40B4-BE49-F238E27FC236}">
                <a16:creationId xmlns:a16="http://schemas.microsoft.com/office/drawing/2014/main" id="{1832DC99-335F-6EA6-F121-F812F5662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8481" y="0"/>
            <a:ext cx="5163518" cy="6857999"/>
          </a:xfrm>
          <a:prstGeom prst="rect">
            <a:avLst/>
          </a:prstGeom>
        </p:spPr>
      </p:pic>
    </p:spTree>
    <p:extLst>
      <p:ext uri="{BB962C8B-B14F-4D97-AF65-F5344CB8AC3E}">
        <p14:creationId xmlns:p14="http://schemas.microsoft.com/office/powerpoint/2010/main" val="3716656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70DA75-7CCD-2480-58C7-96C03C7CA324}"/>
              </a:ext>
            </a:extLst>
          </p:cNvPr>
          <p:cNvSpPr txBox="1"/>
          <p:nvPr/>
        </p:nvSpPr>
        <p:spPr>
          <a:xfrm>
            <a:off x="517934" y="3583705"/>
            <a:ext cx="2482090" cy="1446550"/>
          </a:xfrm>
          <a:prstGeom prst="rect">
            <a:avLst/>
          </a:prstGeom>
          <a:noFill/>
        </p:spPr>
        <p:txBody>
          <a:bodyPr wrap="none" rtlCol="0">
            <a:spAutoFit/>
          </a:bodyPr>
          <a:lstStyle/>
          <a:p>
            <a:r>
              <a:rPr lang="en-US" sz="3200" dirty="0"/>
              <a:t>Ryan Brown</a:t>
            </a:r>
          </a:p>
          <a:p>
            <a:pPr marL="285750" indent="-285750">
              <a:buFont typeface="Wingdings" panose="05000000000000000000" pitchFamily="2" charset="2"/>
              <a:buChar char="Ø"/>
            </a:pPr>
            <a:r>
              <a:rPr lang="en-US" sz="2800" dirty="0"/>
              <a:t>Data Cleaning</a:t>
            </a:r>
          </a:p>
          <a:p>
            <a:pPr marL="285750" indent="-285750">
              <a:buFont typeface="Wingdings" panose="05000000000000000000" pitchFamily="2" charset="2"/>
              <a:buChar char="Ø"/>
            </a:pPr>
            <a:r>
              <a:rPr lang="en-US" sz="2800" dirty="0"/>
              <a:t>Visualization</a:t>
            </a:r>
          </a:p>
        </p:txBody>
      </p:sp>
      <p:sp>
        <p:nvSpPr>
          <p:cNvPr id="4" name="TextBox 3">
            <a:extLst>
              <a:ext uri="{FF2B5EF4-FFF2-40B4-BE49-F238E27FC236}">
                <a16:creationId xmlns:a16="http://schemas.microsoft.com/office/drawing/2014/main" id="{698ADCAF-72A2-8E45-DD87-543899284750}"/>
              </a:ext>
            </a:extLst>
          </p:cNvPr>
          <p:cNvSpPr txBox="1"/>
          <p:nvPr/>
        </p:nvSpPr>
        <p:spPr>
          <a:xfrm>
            <a:off x="517934" y="5219798"/>
            <a:ext cx="2307363" cy="1446550"/>
          </a:xfrm>
          <a:prstGeom prst="rect">
            <a:avLst/>
          </a:prstGeom>
          <a:noFill/>
        </p:spPr>
        <p:txBody>
          <a:bodyPr wrap="none" rtlCol="0">
            <a:spAutoFit/>
          </a:bodyPr>
          <a:lstStyle/>
          <a:p>
            <a:r>
              <a:rPr lang="en-US" sz="3200" dirty="0"/>
              <a:t>Daniel Liu</a:t>
            </a:r>
          </a:p>
          <a:p>
            <a:pPr marL="285750" indent="-285750">
              <a:buFont typeface="Wingdings" panose="05000000000000000000" pitchFamily="2" charset="2"/>
              <a:buChar char="Ø"/>
            </a:pPr>
            <a:r>
              <a:rPr lang="en-US" sz="2800" dirty="0"/>
              <a:t>Contributor</a:t>
            </a:r>
          </a:p>
          <a:p>
            <a:pPr marL="285750" indent="-285750">
              <a:buFont typeface="Wingdings" panose="05000000000000000000" pitchFamily="2" charset="2"/>
              <a:buChar char="Ø"/>
            </a:pPr>
            <a:r>
              <a:rPr lang="en-US" sz="2800" dirty="0"/>
              <a:t>Visualization</a:t>
            </a:r>
          </a:p>
        </p:txBody>
      </p:sp>
      <p:sp>
        <p:nvSpPr>
          <p:cNvPr id="5" name="TextBox 4">
            <a:extLst>
              <a:ext uri="{FF2B5EF4-FFF2-40B4-BE49-F238E27FC236}">
                <a16:creationId xmlns:a16="http://schemas.microsoft.com/office/drawing/2014/main" id="{9DB6DB11-3F1E-3D06-FD91-DC7D30141540}"/>
              </a:ext>
            </a:extLst>
          </p:cNvPr>
          <p:cNvSpPr txBox="1"/>
          <p:nvPr/>
        </p:nvSpPr>
        <p:spPr>
          <a:xfrm>
            <a:off x="3995474" y="5219798"/>
            <a:ext cx="2848857" cy="1446550"/>
          </a:xfrm>
          <a:prstGeom prst="rect">
            <a:avLst/>
          </a:prstGeom>
          <a:noFill/>
        </p:spPr>
        <p:txBody>
          <a:bodyPr wrap="none" rtlCol="0">
            <a:spAutoFit/>
          </a:bodyPr>
          <a:lstStyle/>
          <a:p>
            <a:r>
              <a:rPr lang="en-US" sz="3200" dirty="0"/>
              <a:t>Austin </a:t>
            </a:r>
            <a:r>
              <a:rPr lang="en-US" sz="3200" dirty="0" err="1"/>
              <a:t>Cappetta</a:t>
            </a:r>
            <a:endParaRPr lang="en-US" sz="3200" dirty="0"/>
          </a:p>
          <a:p>
            <a:pPr marL="285750" indent="-285750">
              <a:buFont typeface="Wingdings" panose="05000000000000000000" pitchFamily="2" charset="2"/>
              <a:buChar char="Ø"/>
            </a:pPr>
            <a:r>
              <a:rPr lang="en-US" sz="2800" dirty="0"/>
              <a:t>Contributor</a:t>
            </a:r>
          </a:p>
          <a:p>
            <a:pPr marL="285750" indent="-285750">
              <a:buFont typeface="Wingdings" panose="05000000000000000000" pitchFamily="2" charset="2"/>
              <a:buChar char="Ø"/>
            </a:pPr>
            <a:r>
              <a:rPr lang="en-US" sz="2800" dirty="0"/>
              <a:t>Visualization </a:t>
            </a:r>
          </a:p>
        </p:txBody>
      </p:sp>
      <p:sp>
        <p:nvSpPr>
          <p:cNvPr id="6" name="TextBox 5">
            <a:extLst>
              <a:ext uri="{FF2B5EF4-FFF2-40B4-BE49-F238E27FC236}">
                <a16:creationId xmlns:a16="http://schemas.microsoft.com/office/drawing/2014/main" id="{3BA2D07C-1FF6-D1D4-48D6-6FB0229618C5}"/>
              </a:ext>
            </a:extLst>
          </p:cNvPr>
          <p:cNvSpPr txBox="1"/>
          <p:nvPr/>
        </p:nvSpPr>
        <p:spPr>
          <a:xfrm>
            <a:off x="3861268" y="3342361"/>
            <a:ext cx="3750514" cy="1877437"/>
          </a:xfrm>
          <a:prstGeom prst="rect">
            <a:avLst/>
          </a:prstGeom>
          <a:noFill/>
        </p:spPr>
        <p:txBody>
          <a:bodyPr wrap="none" rtlCol="0">
            <a:spAutoFit/>
          </a:bodyPr>
          <a:lstStyle/>
          <a:p>
            <a:r>
              <a:rPr lang="en-US" sz="3200" dirty="0"/>
              <a:t>Danny  Srour</a:t>
            </a:r>
          </a:p>
          <a:p>
            <a:pPr marL="285750" indent="-285750">
              <a:buFont typeface="Wingdings" panose="05000000000000000000" pitchFamily="2" charset="2"/>
              <a:buChar char="Ø"/>
            </a:pPr>
            <a:r>
              <a:rPr lang="en-US" sz="2800" dirty="0"/>
              <a:t>Read.md file</a:t>
            </a:r>
          </a:p>
          <a:p>
            <a:pPr marL="285750" indent="-285750">
              <a:buFont typeface="Wingdings" panose="05000000000000000000" pitchFamily="2" charset="2"/>
              <a:buChar char="Ø"/>
            </a:pPr>
            <a:r>
              <a:rPr lang="en-US" sz="2800" dirty="0"/>
              <a:t>Visualization</a:t>
            </a:r>
          </a:p>
          <a:p>
            <a:pPr marL="285750" indent="-285750">
              <a:buFont typeface="Wingdings" panose="05000000000000000000" pitchFamily="2" charset="2"/>
              <a:buChar char="Ø"/>
            </a:pPr>
            <a:r>
              <a:rPr lang="en-US" sz="2800" dirty="0" err="1"/>
              <a:t>Github</a:t>
            </a:r>
            <a:r>
              <a:rPr lang="en-US" sz="2800" dirty="0"/>
              <a:t> Version control</a:t>
            </a:r>
          </a:p>
        </p:txBody>
      </p:sp>
      <p:sp>
        <p:nvSpPr>
          <p:cNvPr id="7" name="TextBox 6">
            <a:extLst>
              <a:ext uri="{FF2B5EF4-FFF2-40B4-BE49-F238E27FC236}">
                <a16:creationId xmlns:a16="http://schemas.microsoft.com/office/drawing/2014/main" id="{A5A97095-9647-063B-C07A-63F40C7BF2D4}"/>
              </a:ext>
            </a:extLst>
          </p:cNvPr>
          <p:cNvSpPr txBox="1"/>
          <p:nvPr/>
        </p:nvSpPr>
        <p:spPr>
          <a:xfrm>
            <a:off x="8330733" y="3429000"/>
            <a:ext cx="2307363" cy="1446550"/>
          </a:xfrm>
          <a:prstGeom prst="rect">
            <a:avLst/>
          </a:prstGeom>
          <a:noFill/>
        </p:spPr>
        <p:txBody>
          <a:bodyPr wrap="none" rtlCol="0">
            <a:spAutoFit/>
          </a:bodyPr>
          <a:lstStyle/>
          <a:p>
            <a:r>
              <a:rPr lang="en-US" sz="3200" dirty="0"/>
              <a:t>Caleb Kelson</a:t>
            </a:r>
          </a:p>
          <a:p>
            <a:pPr marL="285750" indent="-285750">
              <a:buFont typeface="Wingdings" panose="05000000000000000000" pitchFamily="2" charset="2"/>
              <a:buChar char="Ø"/>
            </a:pPr>
            <a:r>
              <a:rPr lang="en-US" sz="2800" dirty="0"/>
              <a:t>Contributor</a:t>
            </a:r>
          </a:p>
          <a:p>
            <a:pPr marL="285750" indent="-285750">
              <a:buFont typeface="Wingdings" panose="05000000000000000000" pitchFamily="2" charset="2"/>
              <a:buChar char="Ø"/>
            </a:pPr>
            <a:r>
              <a:rPr lang="en-US" sz="2800" dirty="0"/>
              <a:t>Visualization</a:t>
            </a:r>
          </a:p>
        </p:txBody>
      </p:sp>
      <p:sp>
        <p:nvSpPr>
          <p:cNvPr id="8" name="TextBox 7">
            <a:extLst>
              <a:ext uri="{FF2B5EF4-FFF2-40B4-BE49-F238E27FC236}">
                <a16:creationId xmlns:a16="http://schemas.microsoft.com/office/drawing/2014/main" id="{4454D5E0-005F-943C-2E75-D18820F9F33A}"/>
              </a:ext>
            </a:extLst>
          </p:cNvPr>
          <p:cNvSpPr txBox="1"/>
          <p:nvPr/>
        </p:nvSpPr>
        <p:spPr>
          <a:xfrm>
            <a:off x="8330733" y="5030255"/>
            <a:ext cx="3413499" cy="1446550"/>
          </a:xfrm>
          <a:prstGeom prst="rect">
            <a:avLst/>
          </a:prstGeom>
          <a:noFill/>
        </p:spPr>
        <p:txBody>
          <a:bodyPr wrap="none" rtlCol="0">
            <a:spAutoFit/>
          </a:bodyPr>
          <a:lstStyle/>
          <a:p>
            <a:r>
              <a:rPr lang="en-US" sz="3200" dirty="0"/>
              <a:t>Cathy Schassberger</a:t>
            </a:r>
          </a:p>
          <a:p>
            <a:pPr marL="285750" indent="-285750">
              <a:buFont typeface="Wingdings" panose="05000000000000000000" pitchFamily="2" charset="2"/>
              <a:buChar char="Ø"/>
            </a:pPr>
            <a:r>
              <a:rPr lang="en-US" sz="2800" dirty="0"/>
              <a:t>Contributor</a:t>
            </a:r>
          </a:p>
          <a:p>
            <a:pPr marL="285750" indent="-285750">
              <a:buFont typeface="Wingdings" panose="05000000000000000000" pitchFamily="2" charset="2"/>
              <a:buChar char="Ø"/>
            </a:pPr>
            <a:r>
              <a:rPr lang="en-US" sz="2800" dirty="0"/>
              <a:t>Presentation</a:t>
            </a:r>
          </a:p>
        </p:txBody>
      </p:sp>
      <p:pic>
        <p:nvPicPr>
          <p:cNvPr id="1026" name="Picture 2" descr="Fantastic Six project team logo with 5 men and one woman">
            <a:extLst>
              <a:ext uri="{FF2B5EF4-FFF2-40B4-BE49-F238E27FC236}">
                <a16:creationId xmlns:a16="http://schemas.microsoft.com/office/drawing/2014/main" id="{CBD3FDF0-D993-E5D6-CCD5-7D77D214E2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7031" y="191652"/>
            <a:ext cx="7485681" cy="2838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149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F275A3-6684-A1F0-80C5-4F15B12B2F28}"/>
              </a:ext>
            </a:extLst>
          </p:cNvPr>
          <p:cNvSpPr txBox="1"/>
          <p:nvPr/>
        </p:nvSpPr>
        <p:spPr>
          <a:xfrm>
            <a:off x="326446" y="95148"/>
            <a:ext cx="6094674" cy="584775"/>
          </a:xfrm>
          <a:prstGeom prst="rect">
            <a:avLst/>
          </a:prstGeom>
          <a:noFill/>
        </p:spPr>
        <p:txBody>
          <a:bodyPr wrap="square">
            <a:spAutoFit/>
          </a:bodyPr>
          <a:lstStyle/>
          <a:p>
            <a:r>
              <a:rPr lang="en-US" sz="3200" b="1" dirty="0"/>
              <a:t>Project Approach</a:t>
            </a:r>
          </a:p>
        </p:txBody>
      </p:sp>
      <p:sp>
        <p:nvSpPr>
          <p:cNvPr id="4" name="TextBox 3">
            <a:extLst>
              <a:ext uri="{FF2B5EF4-FFF2-40B4-BE49-F238E27FC236}">
                <a16:creationId xmlns:a16="http://schemas.microsoft.com/office/drawing/2014/main" id="{DF2462F9-F07C-BEEF-E919-F02B92DD3D07}"/>
              </a:ext>
            </a:extLst>
          </p:cNvPr>
          <p:cNvSpPr txBox="1"/>
          <p:nvPr/>
        </p:nvSpPr>
        <p:spPr>
          <a:xfrm>
            <a:off x="427185" y="679923"/>
            <a:ext cx="11498305" cy="6186309"/>
          </a:xfrm>
          <a:prstGeom prst="rect">
            <a:avLst/>
          </a:prstGeom>
          <a:noFill/>
        </p:spPr>
        <p:txBody>
          <a:bodyPr wrap="square" rtlCol="0">
            <a:spAutoFit/>
          </a:bodyPr>
          <a:lstStyle/>
          <a:p>
            <a:r>
              <a:rPr lang="en-US" dirty="0"/>
              <a:t>Our group’s approach to achieving the project goals involved several structured and collaborative steps:</a:t>
            </a:r>
          </a:p>
          <a:p>
            <a:endParaRPr lang="en-US" dirty="0"/>
          </a:p>
          <a:p>
            <a:pPr marL="285750" indent="-285750">
              <a:buFont typeface="Wingdings" panose="05000000000000000000" pitchFamily="2" charset="2"/>
              <a:buChar char="Ø"/>
            </a:pPr>
            <a:r>
              <a:rPr lang="en-US" b="1" dirty="0"/>
              <a:t>Initial planning and goal setting </a:t>
            </a:r>
          </a:p>
          <a:p>
            <a:pPr marL="742950" lvl="1" indent="-285750">
              <a:buFont typeface="Wingdings" panose="05000000000000000000" pitchFamily="2" charset="2"/>
              <a:buChar char="Ø"/>
            </a:pPr>
            <a:r>
              <a:rPr lang="en-US" dirty="0"/>
              <a:t>Outline the primary objective: </a:t>
            </a:r>
          </a:p>
          <a:p>
            <a:pPr marL="1200150" lvl="2" indent="-285750">
              <a:buFont typeface="Wingdings" panose="05000000000000000000" pitchFamily="2" charset="2"/>
              <a:buChar char="Ø"/>
            </a:pPr>
            <a:r>
              <a:rPr lang="en-US" dirty="0"/>
              <a:t>Develop stock analysis code focused on AI companies. This tool would provide analysis so a reader could identify stock recommendations based on historical trends, stock comparison, future price predictions and the best day of the week to make a purchase.</a:t>
            </a:r>
          </a:p>
          <a:p>
            <a:r>
              <a:rPr lang="en-US" dirty="0"/>
              <a:t> </a:t>
            </a:r>
          </a:p>
          <a:p>
            <a:pPr marL="285750" indent="-285750">
              <a:buFont typeface="Wingdings" panose="05000000000000000000" pitchFamily="2" charset="2"/>
              <a:buChar char="Ø"/>
            </a:pPr>
            <a:r>
              <a:rPr lang="en-US" b="1" dirty="0"/>
              <a:t>Stock Selection</a:t>
            </a:r>
          </a:p>
          <a:p>
            <a:pPr marL="742950" lvl="1" indent="-285750">
              <a:buFont typeface="Wingdings" panose="05000000000000000000" pitchFamily="2" charset="2"/>
              <a:buChar char="Ø"/>
            </a:pPr>
            <a:r>
              <a:rPr lang="en-US" dirty="0"/>
              <a:t>Six prominent AI-related companies were the focus:</a:t>
            </a:r>
          </a:p>
          <a:p>
            <a:pPr marL="1200150" lvl="2" indent="-285750">
              <a:buFont typeface="Wingdings" panose="05000000000000000000" pitchFamily="2" charset="2"/>
              <a:buChar char="Ø"/>
            </a:pPr>
            <a:r>
              <a:rPr lang="en-US" dirty="0"/>
              <a:t>NVIDIA, Amazon, Oracle, Meta Platforms, Alphabet Inc and Tesla. The companies were selected based on their significant impact on the AI industry.</a:t>
            </a:r>
          </a:p>
          <a:p>
            <a:endParaRPr lang="en-US" dirty="0"/>
          </a:p>
          <a:p>
            <a:pPr marL="285750" indent="-285750">
              <a:buFont typeface="Wingdings" panose="05000000000000000000" pitchFamily="2" charset="2"/>
              <a:buChar char="Ø"/>
            </a:pPr>
            <a:r>
              <a:rPr lang="en-US" dirty="0"/>
              <a:t> </a:t>
            </a:r>
            <a:r>
              <a:rPr lang="en-US" b="1" dirty="0"/>
              <a:t>Data Collection </a:t>
            </a:r>
          </a:p>
          <a:p>
            <a:pPr marL="742950" lvl="1" indent="-285750">
              <a:buFont typeface="Wingdings" panose="05000000000000000000" pitchFamily="2" charset="2"/>
              <a:buChar char="Ø"/>
            </a:pPr>
            <a:r>
              <a:rPr lang="en-US" dirty="0"/>
              <a:t>Five years of historical data from November 2019 to November 2024. </a:t>
            </a:r>
          </a:p>
          <a:p>
            <a:pPr marL="1200150" lvl="2" indent="-285750">
              <a:buFont typeface="Wingdings" panose="05000000000000000000" pitchFamily="2" charset="2"/>
              <a:buChar char="Ø"/>
            </a:pPr>
            <a:r>
              <a:rPr lang="en-US" dirty="0"/>
              <a:t>Data included prices and relevant financial metrics for the selected companies. </a:t>
            </a:r>
          </a:p>
          <a:p>
            <a:pPr marL="1200150" lvl="2" indent="-285750">
              <a:buFont typeface="Wingdings" panose="05000000000000000000" pitchFamily="2" charset="2"/>
              <a:buChar char="Ø"/>
            </a:pPr>
            <a:r>
              <a:rPr lang="en-US" dirty="0"/>
              <a:t>Reliable financial databases were used to ensure the accuracy and completeness of the data.</a:t>
            </a:r>
          </a:p>
          <a:p>
            <a:endParaRPr lang="en-US" dirty="0"/>
          </a:p>
          <a:p>
            <a:pPr marL="285750" indent="-285750">
              <a:buFont typeface="Wingdings" panose="05000000000000000000" pitchFamily="2" charset="2"/>
              <a:buChar char="Ø"/>
            </a:pPr>
            <a:r>
              <a:rPr lang="en-US" b="1" dirty="0"/>
              <a:t>Data Cleaning</a:t>
            </a:r>
          </a:p>
          <a:p>
            <a:pPr marL="742950" lvl="1" indent="-285750">
              <a:buFont typeface="Wingdings" panose="05000000000000000000" pitchFamily="2" charset="2"/>
              <a:buChar char="Ø"/>
            </a:pPr>
            <a:r>
              <a:rPr lang="en-US" dirty="0"/>
              <a:t>The data was meticulously cleaned to handle missing values, outliers and inconsistencies. This step was </a:t>
            </a:r>
          </a:p>
          <a:p>
            <a:pPr defTabSz="744538"/>
            <a:r>
              <a:rPr lang="en-US" dirty="0"/>
              <a:t>	crucial to ensure that our analysis and predictions would be based on high-quality and reliable data.</a:t>
            </a:r>
          </a:p>
          <a:p>
            <a:endParaRPr lang="en-US" dirty="0"/>
          </a:p>
        </p:txBody>
      </p:sp>
    </p:spTree>
    <p:extLst>
      <p:ext uri="{BB962C8B-B14F-4D97-AF65-F5344CB8AC3E}">
        <p14:creationId xmlns:p14="http://schemas.microsoft.com/office/powerpoint/2010/main" val="3002004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B3E969-C079-9125-811E-45EC4BF1703B}"/>
              </a:ext>
            </a:extLst>
          </p:cNvPr>
          <p:cNvSpPr txBox="1"/>
          <p:nvPr/>
        </p:nvSpPr>
        <p:spPr>
          <a:xfrm>
            <a:off x="154983" y="257178"/>
            <a:ext cx="11670223" cy="6463308"/>
          </a:xfrm>
          <a:prstGeom prst="rect">
            <a:avLst/>
          </a:prstGeom>
          <a:noFill/>
        </p:spPr>
        <p:txBody>
          <a:bodyPr wrap="square">
            <a:spAutoFit/>
          </a:bodyPr>
          <a:lstStyle/>
          <a:p>
            <a:pPr marL="285750" indent="-285750">
              <a:buFont typeface="Wingdings" panose="05000000000000000000" pitchFamily="2" charset="2"/>
              <a:buChar char="Ø"/>
            </a:pPr>
            <a:r>
              <a:rPr lang="en-US" b="1" dirty="0"/>
              <a:t>Data Exploration</a:t>
            </a:r>
          </a:p>
          <a:p>
            <a:pPr marL="742950" lvl="1" indent="-285750">
              <a:buFont typeface="Wingdings" panose="05000000000000000000" pitchFamily="2" charset="2"/>
              <a:buChar char="Ø"/>
            </a:pPr>
            <a:r>
              <a:rPr lang="en-US" dirty="0"/>
              <a:t>Data was explored to understand trends, patterns and relationships. This step involved visualizing the data, performing statistical analyses, and identifying key insights.</a:t>
            </a:r>
          </a:p>
          <a:p>
            <a:pPr marL="285750" indent="-285750">
              <a:buFont typeface="Wingdings" panose="05000000000000000000" pitchFamily="2" charset="2"/>
              <a:buChar char="Ø"/>
            </a:pPr>
            <a:endParaRPr lang="en-US" b="1" dirty="0"/>
          </a:p>
          <a:p>
            <a:pPr marL="285750" indent="-285750">
              <a:buFont typeface="Wingdings" panose="05000000000000000000" pitchFamily="2" charset="2"/>
              <a:buChar char="Ø"/>
            </a:pPr>
            <a:r>
              <a:rPr lang="en-US" b="1" dirty="0"/>
              <a:t>User input and interaction design </a:t>
            </a:r>
          </a:p>
          <a:p>
            <a:pPr marL="742950" lvl="1" indent="-285750">
              <a:buFont typeface="Wingdings" panose="05000000000000000000" pitchFamily="2" charset="2"/>
              <a:buChar char="Ø"/>
            </a:pPr>
            <a:r>
              <a:rPr lang="en-US" dirty="0"/>
              <a:t>The tool was designed to be user-friendly, allowing users to input their risk tolerance and desired returns. </a:t>
            </a:r>
          </a:p>
          <a:p>
            <a:pPr marL="1200150" lvl="2" indent="-285750">
              <a:buFont typeface="Wingdings" panose="05000000000000000000" pitchFamily="2" charset="2"/>
              <a:buChar char="Ø"/>
            </a:pPr>
            <a:r>
              <a:rPr lang="en-US" dirty="0"/>
              <a:t>The tool provides a list of AI stocks for selection and offers interactive elements to enhance user engagement.</a:t>
            </a:r>
          </a:p>
          <a:p>
            <a:endParaRPr lang="en-US" dirty="0"/>
          </a:p>
          <a:p>
            <a:pPr marL="285750" indent="-285750">
              <a:buFont typeface="Wingdings" panose="05000000000000000000" pitchFamily="2" charset="2"/>
              <a:buChar char="Ø"/>
            </a:pPr>
            <a:r>
              <a:rPr lang="en-US" b="1" dirty="0"/>
              <a:t>Visualization and reporting</a:t>
            </a:r>
          </a:p>
          <a:p>
            <a:pPr marL="742950" lvl="1" indent="-285750">
              <a:buFont typeface="Wingdings" panose="05000000000000000000" pitchFamily="2" charset="2"/>
              <a:buChar char="Ø"/>
            </a:pPr>
            <a:r>
              <a:rPr lang="en-US" dirty="0"/>
              <a:t>Interactive charts and graphs were created to visualize stock performance and trends.</a:t>
            </a:r>
          </a:p>
          <a:p>
            <a:pPr marL="1200150" lvl="2" indent="-285750">
              <a:buFont typeface="Wingdings" panose="05000000000000000000" pitchFamily="2" charset="2"/>
              <a:buChar char="Ø"/>
            </a:pPr>
            <a:r>
              <a:rPr lang="en-US" dirty="0"/>
              <a:t>The visualizations help users make informed decisions by providing clear and comprehensive insights.</a:t>
            </a:r>
          </a:p>
          <a:p>
            <a:endParaRPr lang="en-US" dirty="0"/>
          </a:p>
          <a:p>
            <a:pPr marL="285750" indent="-285750">
              <a:buFont typeface="Wingdings" panose="05000000000000000000" pitchFamily="2" charset="2"/>
              <a:buChar char="Ø"/>
            </a:pPr>
            <a:r>
              <a:rPr lang="en-US" b="1" dirty="0"/>
              <a:t>Testing and refinement</a:t>
            </a:r>
          </a:p>
          <a:p>
            <a:pPr marL="742950" lvl="1" indent="-285750">
              <a:buFont typeface="Wingdings" panose="05000000000000000000" pitchFamily="2" charset="2"/>
              <a:buChar char="Ø"/>
            </a:pPr>
            <a:r>
              <a:rPr lang="en-US" dirty="0"/>
              <a:t>Thorough testing was conducted to ensure the code’s functionality and accuracy. </a:t>
            </a:r>
          </a:p>
          <a:p>
            <a:pPr marL="1200150" lvl="2" indent="-285750">
              <a:buFont typeface="Wingdings" panose="05000000000000000000" pitchFamily="2" charset="2"/>
              <a:buChar char="Ø"/>
            </a:pPr>
            <a:r>
              <a:rPr lang="en-US" dirty="0"/>
              <a:t>Team feedback was gathered and incorporated to refine and improve the code.</a:t>
            </a:r>
          </a:p>
          <a:p>
            <a:endParaRPr lang="en-US" dirty="0"/>
          </a:p>
          <a:p>
            <a:pPr marL="285750" indent="-285750">
              <a:buFont typeface="Wingdings" panose="05000000000000000000" pitchFamily="2" charset="2"/>
              <a:buChar char="Ø"/>
            </a:pPr>
            <a:r>
              <a:rPr lang="en-US" b="1" dirty="0"/>
              <a:t>Deployment and Future Enhancements</a:t>
            </a:r>
          </a:p>
          <a:p>
            <a:pPr marL="742950" lvl="1" indent="-285750">
              <a:buFont typeface="Wingdings" panose="05000000000000000000" pitchFamily="2" charset="2"/>
              <a:buChar char="Ø"/>
            </a:pPr>
            <a:r>
              <a:rPr lang="en-US" dirty="0"/>
              <a:t>The code was finalized and deployed.</a:t>
            </a:r>
          </a:p>
          <a:p>
            <a:pPr marL="1200150" lvl="2" indent="-285750">
              <a:buFont typeface="Wingdings" panose="05000000000000000000" pitchFamily="2" charset="2"/>
              <a:buChar char="Ø"/>
            </a:pPr>
            <a:r>
              <a:rPr lang="en-US" dirty="0"/>
              <a:t>Planning future enhancements were discussed such as integrating additional AI companies, adding prediction algorithms, and incorporating user interaction. </a:t>
            </a:r>
          </a:p>
          <a:p>
            <a:pPr lvl="2"/>
            <a:r>
              <a:rPr lang="en-US" dirty="0"/>
              <a:t> </a:t>
            </a:r>
          </a:p>
          <a:p>
            <a:r>
              <a:rPr lang="en-US" dirty="0"/>
              <a:t>The structured approach ensured that we stayed focused on our goals, collaborated effectively, and delivered a robust  Stock analysis code.</a:t>
            </a:r>
          </a:p>
        </p:txBody>
      </p:sp>
    </p:spTree>
    <p:extLst>
      <p:ext uri="{BB962C8B-B14F-4D97-AF65-F5344CB8AC3E}">
        <p14:creationId xmlns:p14="http://schemas.microsoft.com/office/powerpoint/2010/main" val="331556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63C5B9-1F5F-F87A-EDB3-DC111D23EF61}"/>
              </a:ext>
            </a:extLst>
          </p:cNvPr>
          <p:cNvSpPr txBox="1"/>
          <p:nvPr/>
        </p:nvSpPr>
        <p:spPr>
          <a:xfrm>
            <a:off x="3448372" y="147233"/>
            <a:ext cx="3841693" cy="923330"/>
          </a:xfrm>
          <a:prstGeom prst="rect">
            <a:avLst/>
          </a:prstGeom>
          <a:noFill/>
        </p:spPr>
        <p:txBody>
          <a:bodyPr wrap="none" rtlCol="0">
            <a:spAutoFit/>
          </a:bodyPr>
          <a:lstStyle/>
          <a:p>
            <a:r>
              <a:rPr lang="en-US" sz="5400" dirty="0"/>
              <a:t>README.MD</a:t>
            </a:r>
          </a:p>
        </p:txBody>
      </p:sp>
      <p:pic>
        <p:nvPicPr>
          <p:cNvPr id="4" name="Picture 3">
            <a:extLst>
              <a:ext uri="{FF2B5EF4-FFF2-40B4-BE49-F238E27FC236}">
                <a16:creationId xmlns:a16="http://schemas.microsoft.com/office/drawing/2014/main" id="{E87600FA-A70E-4699-C9DA-EEA408FD56FD}"/>
              </a:ext>
            </a:extLst>
          </p:cNvPr>
          <p:cNvPicPr>
            <a:picLocks noChangeAspect="1"/>
          </p:cNvPicPr>
          <p:nvPr/>
        </p:nvPicPr>
        <p:blipFill>
          <a:blip r:embed="rId2"/>
          <a:stretch>
            <a:fillRect/>
          </a:stretch>
        </p:blipFill>
        <p:spPr>
          <a:xfrm>
            <a:off x="348712" y="999641"/>
            <a:ext cx="11282766" cy="5478651"/>
          </a:xfrm>
          <a:prstGeom prst="rect">
            <a:avLst/>
          </a:prstGeom>
        </p:spPr>
      </p:pic>
    </p:spTree>
    <p:extLst>
      <p:ext uri="{BB962C8B-B14F-4D97-AF65-F5344CB8AC3E}">
        <p14:creationId xmlns:p14="http://schemas.microsoft.com/office/powerpoint/2010/main" val="3948016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F5F720-5FD0-8812-3924-0085F10E5C94}"/>
              </a:ext>
            </a:extLst>
          </p:cNvPr>
          <p:cNvSpPr>
            <a:spLocks noGrp="1"/>
          </p:cNvSpPr>
          <p:nvPr>
            <p:ph type="title"/>
          </p:nvPr>
        </p:nvSpPr>
        <p:spPr>
          <a:xfrm>
            <a:off x="3604649" y="73661"/>
            <a:ext cx="8251555" cy="476529"/>
          </a:xfrm>
        </p:spPr>
        <p:txBody>
          <a:bodyPr>
            <a:normAutofit fontScale="90000"/>
          </a:bodyPr>
          <a:lstStyle/>
          <a:p>
            <a:r>
              <a:rPr lang="en-US" sz="3600" b="1" dirty="0"/>
              <a:t>Major Inconsistency: The Stock Split</a:t>
            </a:r>
          </a:p>
        </p:txBody>
      </p:sp>
      <p:sp>
        <p:nvSpPr>
          <p:cNvPr id="7" name="TextBox 6">
            <a:extLst>
              <a:ext uri="{FF2B5EF4-FFF2-40B4-BE49-F238E27FC236}">
                <a16:creationId xmlns:a16="http://schemas.microsoft.com/office/drawing/2014/main" id="{7C21D732-CA72-42D0-CCB5-8C1010164286}"/>
              </a:ext>
            </a:extLst>
          </p:cNvPr>
          <p:cNvSpPr txBox="1"/>
          <p:nvPr/>
        </p:nvSpPr>
        <p:spPr>
          <a:xfrm>
            <a:off x="3269497" y="550190"/>
            <a:ext cx="8251555" cy="2369880"/>
          </a:xfrm>
          <a:prstGeom prst="rect">
            <a:avLst/>
          </a:prstGeom>
          <a:noFill/>
        </p:spPr>
        <p:txBody>
          <a:bodyPr wrap="square">
            <a:spAutoFit/>
          </a:bodyPr>
          <a:lstStyle/>
          <a:p>
            <a:pPr algn="l">
              <a:spcAft>
                <a:spcPts val="300"/>
              </a:spcAft>
            </a:pPr>
            <a:r>
              <a:rPr lang="en-US" sz="1400" b="0" i="0" dirty="0">
                <a:solidFill>
                  <a:srgbClr val="1D1C1D"/>
                </a:solidFill>
                <a:effectLst/>
                <a:latin typeface="Slack-Lato"/>
              </a:rPr>
              <a:t>When pulling the data for the stocks, it was observed that an anomaly had occurred. Upon further investigation, it was determined that some of the stocks had undergone a stock split. </a:t>
            </a:r>
            <a:r>
              <a:rPr lang="en-US" sz="1400" dirty="0">
                <a:solidFill>
                  <a:srgbClr val="1D1C1D"/>
                </a:solidFill>
                <a:latin typeface="Slack-Lato"/>
              </a:rPr>
              <a:t>When a stock split happens, the total number of shares increases while the price per share decreases proportionally, ensuring the market capitalization remains the same. This corporate action can affect historical price data and the volume, necessitating adjustments to maintain consistency in financial analysis and reporting.</a:t>
            </a:r>
          </a:p>
          <a:p>
            <a:pPr algn="l">
              <a:spcAft>
                <a:spcPts val="300"/>
              </a:spcAft>
            </a:pPr>
            <a:r>
              <a:rPr lang="en-US" sz="1400" dirty="0">
                <a:solidFill>
                  <a:srgbClr val="1D1C1D"/>
                </a:solidFill>
                <a:latin typeface="Slack-Lato"/>
              </a:rPr>
              <a:t>Below is are the graphs illustrating the stock prices before the split and after the split.</a:t>
            </a:r>
            <a:endParaRPr lang="en-US" sz="1400" b="0" i="0" dirty="0">
              <a:solidFill>
                <a:srgbClr val="1D1C1D"/>
              </a:solidFill>
              <a:effectLst/>
              <a:latin typeface="Slack-Lato"/>
            </a:endParaRPr>
          </a:p>
          <a:p>
            <a:pPr algn="l">
              <a:spcAft>
                <a:spcPts val="300"/>
              </a:spcAft>
            </a:pPr>
            <a:r>
              <a:rPr lang="en-US" b="0" i="0" dirty="0" err="1">
                <a:solidFill>
                  <a:srgbClr val="1D1C1D"/>
                </a:solidFill>
                <a:effectLst/>
                <a:latin typeface="Slack-Lato"/>
              </a:rPr>
              <a:t>Nvidea</a:t>
            </a:r>
            <a:endParaRPr lang="en-US" b="0" i="0" dirty="0">
              <a:solidFill>
                <a:srgbClr val="1D1C1D"/>
              </a:solidFill>
              <a:effectLst/>
              <a:latin typeface="Slack-Lato"/>
            </a:endParaRPr>
          </a:p>
          <a:p>
            <a:pPr algn="l">
              <a:spcAft>
                <a:spcPts val="300"/>
              </a:spcAft>
            </a:pPr>
            <a:endParaRPr lang="en-US" dirty="0">
              <a:solidFill>
                <a:srgbClr val="1D1C1D"/>
              </a:solidFill>
              <a:latin typeface="Slack-Lato"/>
            </a:endParaRPr>
          </a:p>
          <a:p>
            <a:pPr algn="r">
              <a:spcAft>
                <a:spcPts val="1800"/>
              </a:spcAft>
            </a:pPr>
            <a:endParaRPr lang="en-US" b="0" i="0" dirty="0">
              <a:solidFill>
                <a:srgbClr val="1D1C1D"/>
              </a:solidFill>
              <a:effectLst/>
              <a:latin typeface="Slack-Lato"/>
            </a:endParaRPr>
          </a:p>
        </p:txBody>
      </p:sp>
      <p:pic>
        <p:nvPicPr>
          <p:cNvPr id="3" name="Picture 2">
            <a:extLst>
              <a:ext uri="{FF2B5EF4-FFF2-40B4-BE49-F238E27FC236}">
                <a16:creationId xmlns:a16="http://schemas.microsoft.com/office/drawing/2014/main" id="{A9D81CD5-A087-5479-3C33-C1E28823D1E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 y="0"/>
            <a:ext cx="3091911" cy="6857999"/>
          </a:xfrm>
          <a:prstGeom prst="rect">
            <a:avLst/>
          </a:prstGeom>
        </p:spPr>
      </p:pic>
      <p:pic>
        <p:nvPicPr>
          <p:cNvPr id="5" name="Picture 4">
            <a:extLst>
              <a:ext uri="{FF2B5EF4-FFF2-40B4-BE49-F238E27FC236}">
                <a16:creationId xmlns:a16="http://schemas.microsoft.com/office/drawing/2014/main" id="{823ADFA1-87E1-B2AD-0F97-953BFA621638}"/>
              </a:ext>
            </a:extLst>
          </p:cNvPr>
          <p:cNvPicPr>
            <a:picLocks noChangeAspect="1"/>
          </p:cNvPicPr>
          <p:nvPr/>
        </p:nvPicPr>
        <p:blipFill>
          <a:blip r:embed="rId4"/>
          <a:stretch>
            <a:fillRect/>
          </a:stretch>
        </p:blipFill>
        <p:spPr>
          <a:xfrm>
            <a:off x="3463871" y="2202121"/>
            <a:ext cx="8728129" cy="2121968"/>
          </a:xfrm>
          <a:prstGeom prst="rect">
            <a:avLst/>
          </a:prstGeom>
        </p:spPr>
      </p:pic>
      <p:pic>
        <p:nvPicPr>
          <p:cNvPr id="8" name="Picture 7">
            <a:extLst>
              <a:ext uri="{FF2B5EF4-FFF2-40B4-BE49-F238E27FC236}">
                <a16:creationId xmlns:a16="http://schemas.microsoft.com/office/drawing/2014/main" id="{1E339972-3AAD-E436-141E-5A6D44B62D8A}"/>
              </a:ext>
            </a:extLst>
          </p:cNvPr>
          <p:cNvPicPr>
            <a:picLocks noChangeAspect="1"/>
          </p:cNvPicPr>
          <p:nvPr/>
        </p:nvPicPr>
        <p:blipFill>
          <a:blip r:embed="rId5"/>
          <a:stretch>
            <a:fillRect/>
          </a:stretch>
        </p:blipFill>
        <p:spPr>
          <a:xfrm>
            <a:off x="3463871" y="4324089"/>
            <a:ext cx="8392333" cy="2460250"/>
          </a:xfrm>
          <a:prstGeom prst="rect">
            <a:avLst/>
          </a:prstGeom>
        </p:spPr>
      </p:pic>
    </p:spTree>
    <p:extLst>
      <p:ext uri="{BB962C8B-B14F-4D97-AF65-F5344CB8AC3E}">
        <p14:creationId xmlns:p14="http://schemas.microsoft.com/office/powerpoint/2010/main" val="4294846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98CE1D-FDB9-AF91-0648-1B0A8ACAA96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0798A7A7-AD14-AF9F-ADD6-32B76BD720FA}"/>
              </a:ext>
            </a:extLst>
          </p:cNvPr>
          <p:cNvSpPr txBox="1"/>
          <p:nvPr/>
        </p:nvSpPr>
        <p:spPr>
          <a:xfrm>
            <a:off x="85241" y="1859795"/>
            <a:ext cx="2975674" cy="1569660"/>
          </a:xfrm>
          <a:prstGeom prst="rect">
            <a:avLst/>
          </a:prstGeom>
          <a:noFill/>
        </p:spPr>
        <p:txBody>
          <a:bodyPr wrap="square" rtlCol="0">
            <a:spAutoFit/>
          </a:bodyPr>
          <a:lstStyle/>
          <a:p>
            <a:r>
              <a:rPr lang="en-US" sz="3200" b="1" dirty="0">
                <a:solidFill>
                  <a:schemeClr val="bg1"/>
                </a:solidFill>
              </a:rPr>
              <a:t>Explorations</a:t>
            </a:r>
          </a:p>
          <a:p>
            <a:r>
              <a:rPr lang="en-US" sz="3200" b="1" dirty="0">
                <a:solidFill>
                  <a:schemeClr val="bg1"/>
                </a:solidFill>
              </a:rPr>
              <a:t>and</a:t>
            </a:r>
          </a:p>
          <a:p>
            <a:r>
              <a:rPr lang="en-US" sz="3200" b="1" dirty="0">
                <a:solidFill>
                  <a:schemeClr val="bg1"/>
                </a:solidFill>
              </a:rPr>
              <a:t>Visualizations</a:t>
            </a:r>
          </a:p>
        </p:txBody>
      </p:sp>
    </p:spTree>
    <p:extLst>
      <p:ext uri="{BB962C8B-B14F-4D97-AF65-F5344CB8AC3E}">
        <p14:creationId xmlns:p14="http://schemas.microsoft.com/office/powerpoint/2010/main" val="3781597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0AC5474-3CEF-A944-846E-6516D6046FD3}"/>
              </a:ext>
            </a:extLst>
          </p:cNvPr>
          <p:cNvSpPr txBox="1"/>
          <p:nvPr/>
        </p:nvSpPr>
        <p:spPr>
          <a:xfrm>
            <a:off x="514028" y="283306"/>
            <a:ext cx="8692316" cy="369332"/>
          </a:xfrm>
          <a:prstGeom prst="rect">
            <a:avLst/>
          </a:prstGeom>
          <a:noFill/>
        </p:spPr>
        <p:txBody>
          <a:bodyPr wrap="none" rtlCol="0">
            <a:spAutoFit/>
          </a:bodyPr>
          <a:lstStyle/>
          <a:p>
            <a:r>
              <a:rPr lang="en-US" dirty="0"/>
              <a:t>Question 1 – Comparing one or all stocks what is the best day of the week to purchase? </a:t>
            </a:r>
            <a:endParaRPr lang="en-US" dirty="0">
              <a:highlight>
                <a:srgbClr val="FFFF00"/>
              </a:highlight>
            </a:endParaRPr>
          </a:p>
        </p:txBody>
      </p:sp>
      <p:pic>
        <p:nvPicPr>
          <p:cNvPr id="5" name="Daily Percent Change">
            <a:hlinkClick r:id="" action="ppaction://media"/>
            <a:extLst>
              <a:ext uri="{FF2B5EF4-FFF2-40B4-BE49-F238E27FC236}">
                <a16:creationId xmlns:a16="http://schemas.microsoft.com/office/drawing/2014/main" id="{B88C430C-2213-8BA4-65E2-323E854409E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6203" y="805912"/>
            <a:ext cx="10686082" cy="5602637"/>
          </a:xfrm>
          <a:prstGeom prst="rect">
            <a:avLst/>
          </a:prstGeom>
        </p:spPr>
      </p:pic>
    </p:spTree>
    <p:extLst>
      <p:ext uri="{BB962C8B-B14F-4D97-AF65-F5344CB8AC3E}">
        <p14:creationId xmlns:p14="http://schemas.microsoft.com/office/powerpoint/2010/main" val="1236229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1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023F1D8-799A-4274-8D51-87970E94C579}">
  <we:reference id="wa200000068" version="2.0.0.0" store="en-US" storeType="OMEX"/>
  <we:alternateReferences>
    <we:reference id="WA200000068" version="2.0.0.0" store="WA200000068"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4616</TotalTime>
  <Words>769</Words>
  <Application>Microsoft Office PowerPoint</Application>
  <PresentationFormat>Widescreen</PresentationFormat>
  <Paragraphs>87</Paragraphs>
  <Slides>14</Slides>
  <Notes>0</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Slack-Lato</vt:lpstr>
      <vt:lpstr>Wingdings</vt:lpstr>
      <vt:lpstr>Office Theme</vt:lpstr>
      <vt:lpstr>PowerPoint Presentation</vt:lpstr>
      <vt:lpstr>Executive Summary</vt:lpstr>
      <vt:lpstr>PowerPoint Presentation</vt:lpstr>
      <vt:lpstr>PowerPoint Presentation</vt:lpstr>
      <vt:lpstr>PowerPoint Presentation</vt:lpstr>
      <vt:lpstr>PowerPoint Presentation</vt:lpstr>
      <vt:lpstr>Major Inconsistency: The Stock Split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Cathy Schassberger</dc:creator>
  <cp:lastModifiedBy>Cathy Schassberger</cp:lastModifiedBy>
  <cp:revision>2</cp:revision>
  <dcterms:created xsi:type="dcterms:W3CDTF">2024-12-10T01:55:25Z</dcterms:created>
  <dcterms:modified xsi:type="dcterms:W3CDTF">2024-12-18T02:20:34Z</dcterms:modified>
</cp:coreProperties>
</file>